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00" r:id="rId2"/>
    <p:sldId id="301" r:id="rId3"/>
    <p:sldId id="302" r:id="rId4"/>
    <p:sldId id="314" r:id="rId5"/>
    <p:sldId id="318" r:id="rId6"/>
    <p:sldId id="295" r:id="rId7"/>
    <p:sldId id="303" r:id="rId8"/>
    <p:sldId id="304" r:id="rId9"/>
    <p:sldId id="305" r:id="rId10"/>
    <p:sldId id="315" r:id="rId11"/>
    <p:sldId id="306" r:id="rId12"/>
    <p:sldId id="307" r:id="rId13"/>
    <p:sldId id="308" r:id="rId14"/>
    <p:sldId id="309" r:id="rId15"/>
    <p:sldId id="319" r:id="rId16"/>
    <p:sldId id="320" r:id="rId17"/>
    <p:sldId id="316" r:id="rId18"/>
    <p:sldId id="31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10A8A-A963-AB5D-AB3A-86F495DFFE21}" name="Nikki Morelock" initials="NM" userId="kbnfy14hr2jMwuWFTGpD1vQg+ca/mDsP8qQlhHg1F/c="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992577-C63E-4AE3-B859-70582602B5B7}" v="10" dt="2026-05-12T17:36:04.848"/>
    <p1510:client id="{914BEC82-6059-48AE-A366-C1281180A82A}" v="47" dt="2026-05-12T18:12:21.1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799" autoAdjust="0"/>
  </p:normalViewPr>
  <p:slideViewPr>
    <p:cSldViewPr snapToGrid="0">
      <p:cViewPr varScale="1">
        <p:scale>
          <a:sx n="92" d="100"/>
          <a:sy n="92" d="100"/>
        </p:scale>
        <p:origin x="1278"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kki Morelock" userId="kbnfy14hr2jMwuWFTGpD1vQg+ca/mDsP8qQlhHg1F/c=" providerId="None" clId="Web-{042174FC-57D1-4EB1-9BDD-2E1FEAACF568}"/>
    <pc:docChg chg="modSld">
      <pc:chgData name="Nikki Morelock" userId="kbnfy14hr2jMwuWFTGpD1vQg+ca/mDsP8qQlhHg1F/c=" providerId="None" clId="Web-{042174FC-57D1-4EB1-9BDD-2E1FEAACF568}" dt="2026-05-06T20:26:40.285" v="282"/>
      <pc:docMkLst>
        <pc:docMk/>
      </pc:docMkLst>
      <pc:sldChg chg="modSp">
        <pc:chgData name="Nikki Morelock" userId="kbnfy14hr2jMwuWFTGpD1vQg+ca/mDsP8qQlhHg1F/c=" providerId="None" clId="Web-{042174FC-57D1-4EB1-9BDD-2E1FEAACF568}" dt="2026-05-06T20:01:22.761" v="24"/>
        <pc:sldMkLst>
          <pc:docMk/>
          <pc:sldMk cId="1010471517" sldId="295"/>
        </pc:sldMkLst>
        <pc:picChg chg="mod">
          <ac:chgData name="Nikki Morelock" userId="kbnfy14hr2jMwuWFTGpD1vQg+ca/mDsP8qQlhHg1F/c=" providerId="None" clId="Web-{042174FC-57D1-4EB1-9BDD-2E1FEAACF568}" dt="2026-05-06T20:01:22.761" v="24"/>
          <ac:picMkLst>
            <pc:docMk/>
            <pc:sldMk cId="1010471517" sldId="295"/>
            <ac:picMk id="5" creationId="{544B9C1E-9769-1D85-C19F-2A1DA90EB179}"/>
          </ac:picMkLst>
        </pc:picChg>
        <pc:picChg chg="mod">
          <ac:chgData name="Nikki Morelock" userId="kbnfy14hr2jMwuWFTGpD1vQg+ca/mDsP8qQlhHg1F/c=" providerId="None" clId="Web-{042174FC-57D1-4EB1-9BDD-2E1FEAACF568}" dt="2026-05-06T20:00:52.245" v="20"/>
          <ac:picMkLst>
            <pc:docMk/>
            <pc:sldMk cId="1010471517" sldId="295"/>
            <ac:picMk id="12" creationId="{C7B73D1A-7D05-81E1-3B69-E59A2E193371}"/>
          </ac:picMkLst>
        </pc:picChg>
      </pc:sldChg>
      <pc:sldChg chg="modSp">
        <pc:chgData name="Nikki Morelock" userId="kbnfy14hr2jMwuWFTGpD1vQg+ca/mDsP8qQlhHg1F/c=" providerId="None" clId="Web-{042174FC-57D1-4EB1-9BDD-2E1FEAACF568}" dt="2026-05-06T20:12:53.446" v="85"/>
        <pc:sldMkLst>
          <pc:docMk/>
          <pc:sldMk cId="3069403179" sldId="302"/>
        </pc:sldMkLst>
        <pc:picChg chg="mod">
          <ac:chgData name="Nikki Morelock" userId="kbnfy14hr2jMwuWFTGpD1vQg+ca/mDsP8qQlhHg1F/c=" providerId="None" clId="Web-{042174FC-57D1-4EB1-9BDD-2E1FEAACF568}" dt="2026-05-06T20:12:53.446" v="85"/>
          <ac:picMkLst>
            <pc:docMk/>
            <pc:sldMk cId="3069403179" sldId="302"/>
            <ac:picMk id="11" creationId="{76DDC1B5-8BE6-806A-A460-0F6A7EB6F6F0}"/>
          </ac:picMkLst>
        </pc:picChg>
      </pc:sldChg>
      <pc:sldChg chg="modSp">
        <pc:chgData name="Nikki Morelock" userId="kbnfy14hr2jMwuWFTGpD1vQg+ca/mDsP8qQlhHg1F/c=" providerId="None" clId="Web-{042174FC-57D1-4EB1-9BDD-2E1FEAACF568}" dt="2026-05-06T20:17:10.048" v="131"/>
        <pc:sldMkLst>
          <pc:docMk/>
          <pc:sldMk cId="3711290247" sldId="303"/>
        </pc:sldMkLst>
        <pc:picChg chg="mod">
          <ac:chgData name="Nikki Morelock" userId="kbnfy14hr2jMwuWFTGpD1vQg+ca/mDsP8qQlhHg1F/c=" providerId="None" clId="Web-{042174FC-57D1-4EB1-9BDD-2E1FEAACF568}" dt="2026-05-06T20:17:10.048" v="131"/>
          <ac:picMkLst>
            <pc:docMk/>
            <pc:sldMk cId="3711290247" sldId="303"/>
            <ac:picMk id="4" creationId="{B8BF71FA-5AEB-B5BF-9184-C4F538D8A4EF}"/>
          </ac:picMkLst>
        </pc:picChg>
      </pc:sldChg>
      <pc:sldChg chg="addSp delSp modSp">
        <pc:chgData name="Nikki Morelock" userId="kbnfy14hr2jMwuWFTGpD1vQg+ca/mDsP8qQlhHg1F/c=" providerId="None" clId="Web-{042174FC-57D1-4EB1-9BDD-2E1FEAACF568}" dt="2026-05-06T20:17:15.251" v="132"/>
        <pc:sldMkLst>
          <pc:docMk/>
          <pc:sldMk cId="410264204" sldId="304"/>
        </pc:sldMkLst>
        <pc:picChg chg="mod">
          <ac:chgData name="Nikki Morelock" userId="kbnfy14hr2jMwuWFTGpD1vQg+ca/mDsP8qQlhHg1F/c=" providerId="None" clId="Web-{042174FC-57D1-4EB1-9BDD-2E1FEAACF568}" dt="2026-05-06T20:17:15.251" v="132"/>
          <ac:picMkLst>
            <pc:docMk/>
            <pc:sldMk cId="410264204" sldId="304"/>
            <ac:picMk id="4" creationId="{7D43E1C8-0DCE-B67B-A299-5E42B23FD896}"/>
          </ac:picMkLst>
        </pc:picChg>
      </pc:sldChg>
      <pc:sldChg chg="modSp">
        <pc:chgData name="Nikki Morelock" userId="kbnfy14hr2jMwuWFTGpD1vQg+ca/mDsP8qQlhHg1F/c=" providerId="None" clId="Web-{042174FC-57D1-4EB1-9BDD-2E1FEAACF568}" dt="2026-05-06T20:17:57.142" v="143"/>
        <pc:sldMkLst>
          <pc:docMk/>
          <pc:sldMk cId="930693551" sldId="305"/>
        </pc:sldMkLst>
        <pc:picChg chg="mod">
          <ac:chgData name="Nikki Morelock" userId="kbnfy14hr2jMwuWFTGpD1vQg+ca/mDsP8qQlhHg1F/c=" providerId="None" clId="Web-{042174FC-57D1-4EB1-9BDD-2E1FEAACF568}" dt="2026-05-06T20:17:57.142" v="143"/>
          <ac:picMkLst>
            <pc:docMk/>
            <pc:sldMk cId="930693551" sldId="305"/>
            <ac:picMk id="4" creationId="{A5B149CF-DF8B-0D36-33E5-5A53FEF99859}"/>
          </ac:picMkLst>
        </pc:picChg>
      </pc:sldChg>
      <pc:sldChg chg="modSp">
        <pc:chgData name="Nikki Morelock" userId="kbnfy14hr2jMwuWFTGpD1vQg+ca/mDsP8qQlhHg1F/c=" providerId="None" clId="Web-{042174FC-57D1-4EB1-9BDD-2E1FEAACF568}" dt="2026-05-06T20:18:56.206" v="161"/>
        <pc:sldMkLst>
          <pc:docMk/>
          <pc:sldMk cId="2178098004" sldId="306"/>
        </pc:sldMkLst>
        <pc:picChg chg="mod">
          <ac:chgData name="Nikki Morelock" userId="kbnfy14hr2jMwuWFTGpD1vQg+ca/mDsP8qQlhHg1F/c=" providerId="None" clId="Web-{042174FC-57D1-4EB1-9BDD-2E1FEAACF568}" dt="2026-05-06T20:18:56.206" v="161"/>
          <ac:picMkLst>
            <pc:docMk/>
            <pc:sldMk cId="2178098004" sldId="306"/>
            <ac:picMk id="4" creationId="{69C5E630-C366-C493-10A6-0596AA8F5093}"/>
          </ac:picMkLst>
        </pc:picChg>
      </pc:sldChg>
      <pc:sldChg chg="modSp">
        <pc:chgData name="Nikki Morelock" userId="kbnfy14hr2jMwuWFTGpD1vQg+ca/mDsP8qQlhHg1F/c=" providerId="None" clId="Web-{042174FC-57D1-4EB1-9BDD-2E1FEAACF568}" dt="2026-05-06T20:20:28.567" v="179"/>
        <pc:sldMkLst>
          <pc:docMk/>
          <pc:sldMk cId="1375275356" sldId="307"/>
        </pc:sldMkLst>
        <pc:picChg chg="mod">
          <ac:chgData name="Nikki Morelock" userId="kbnfy14hr2jMwuWFTGpD1vQg+ca/mDsP8qQlhHg1F/c=" providerId="None" clId="Web-{042174FC-57D1-4EB1-9BDD-2E1FEAACF568}" dt="2026-05-06T20:20:28.567" v="179"/>
          <ac:picMkLst>
            <pc:docMk/>
            <pc:sldMk cId="1375275356" sldId="307"/>
            <ac:picMk id="4" creationId="{E4E4E3DA-F812-2D31-A0E4-DD6C94A843A0}"/>
          </ac:picMkLst>
        </pc:picChg>
      </pc:sldChg>
      <pc:sldChg chg="modSp">
        <pc:chgData name="Nikki Morelock" userId="kbnfy14hr2jMwuWFTGpD1vQg+ca/mDsP8qQlhHg1F/c=" providerId="None" clId="Web-{042174FC-57D1-4EB1-9BDD-2E1FEAACF568}" dt="2026-05-06T20:21:10.552" v="187"/>
        <pc:sldMkLst>
          <pc:docMk/>
          <pc:sldMk cId="2400171565" sldId="308"/>
        </pc:sldMkLst>
        <pc:picChg chg="mod">
          <ac:chgData name="Nikki Morelock" userId="kbnfy14hr2jMwuWFTGpD1vQg+ca/mDsP8qQlhHg1F/c=" providerId="None" clId="Web-{042174FC-57D1-4EB1-9BDD-2E1FEAACF568}" dt="2026-05-06T20:21:10.552" v="187"/>
          <ac:picMkLst>
            <pc:docMk/>
            <pc:sldMk cId="2400171565" sldId="308"/>
            <ac:picMk id="4" creationId="{9460D00C-0B92-175C-E983-5888140BD978}"/>
          </ac:picMkLst>
        </pc:picChg>
      </pc:sldChg>
      <pc:sldChg chg="modSp">
        <pc:chgData name="Nikki Morelock" userId="kbnfy14hr2jMwuWFTGpD1vQg+ca/mDsP8qQlhHg1F/c=" providerId="None" clId="Web-{042174FC-57D1-4EB1-9BDD-2E1FEAACF568}" dt="2026-05-06T20:21:42.802" v="198"/>
        <pc:sldMkLst>
          <pc:docMk/>
          <pc:sldMk cId="4120476278" sldId="309"/>
        </pc:sldMkLst>
        <pc:picChg chg="mod">
          <ac:chgData name="Nikki Morelock" userId="kbnfy14hr2jMwuWFTGpD1vQg+ca/mDsP8qQlhHg1F/c=" providerId="None" clId="Web-{042174FC-57D1-4EB1-9BDD-2E1FEAACF568}" dt="2026-05-06T20:21:42.802" v="198"/>
          <ac:picMkLst>
            <pc:docMk/>
            <pc:sldMk cId="4120476278" sldId="309"/>
            <ac:picMk id="4" creationId="{D63886F2-692D-ADBF-FC0C-057BE48F8BD0}"/>
          </ac:picMkLst>
        </pc:picChg>
      </pc:sldChg>
      <pc:sldChg chg="modSp">
        <pc:chgData name="Nikki Morelock" userId="kbnfy14hr2jMwuWFTGpD1vQg+ca/mDsP8qQlhHg1F/c=" providerId="None" clId="Web-{042174FC-57D1-4EB1-9BDD-2E1FEAACF568}" dt="2026-05-06T20:25:22.997" v="265"/>
        <pc:sldMkLst>
          <pc:docMk/>
          <pc:sldMk cId="4072775517" sldId="316"/>
        </pc:sldMkLst>
        <pc:picChg chg="mod">
          <ac:chgData name="Nikki Morelock" userId="kbnfy14hr2jMwuWFTGpD1vQg+ca/mDsP8qQlhHg1F/c=" providerId="None" clId="Web-{042174FC-57D1-4EB1-9BDD-2E1FEAACF568}" dt="2026-05-06T20:25:22.997" v="265"/>
          <ac:picMkLst>
            <pc:docMk/>
            <pc:sldMk cId="4072775517" sldId="316"/>
            <ac:picMk id="4" creationId="{A4C4AEC7-82B1-4BE0-5284-8D46E79DDCC5}"/>
          </ac:picMkLst>
        </pc:picChg>
      </pc:sldChg>
      <pc:sldChg chg="modSp">
        <pc:chgData name="Nikki Morelock" userId="kbnfy14hr2jMwuWFTGpD1vQg+ca/mDsP8qQlhHg1F/c=" providerId="None" clId="Web-{042174FC-57D1-4EB1-9BDD-2E1FEAACF568}" dt="2026-05-06T20:26:40.285" v="282"/>
        <pc:sldMkLst>
          <pc:docMk/>
          <pc:sldMk cId="230538160" sldId="317"/>
        </pc:sldMkLst>
        <pc:picChg chg="mod">
          <ac:chgData name="Nikki Morelock" userId="kbnfy14hr2jMwuWFTGpD1vQg+ca/mDsP8qQlhHg1F/c=" providerId="None" clId="Web-{042174FC-57D1-4EB1-9BDD-2E1FEAACF568}" dt="2026-05-06T20:26:40.285" v="282"/>
          <ac:picMkLst>
            <pc:docMk/>
            <pc:sldMk cId="230538160" sldId="317"/>
            <ac:picMk id="6" creationId="{4775AF83-6C57-D584-280C-7DF974DA4D5D}"/>
          </ac:picMkLst>
        </pc:picChg>
        <pc:picChg chg="mod">
          <ac:chgData name="Nikki Morelock" userId="kbnfy14hr2jMwuWFTGpD1vQg+ca/mDsP8qQlhHg1F/c=" providerId="None" clId="Web-{042174FC-57D1-4EB1-9BDD-2E1FEAACF568}" dt="2026-05-06T20:26:05.610" v="276"/>
          <ac:picMkLst>
            <pc:docMk/>
            <pc:sldMk cId="230538160" sldId="317"/>
            <ac:picMk id="8" creationId="{DCFBF2D2-6F72-9B99-0B07-E1212BEA64DC}"/>
          </ac:picMkLst>
        </pc:picChg>
      </pc:sldChg>
      <pc:sldChg chg="modSp">
        <pc:chgData name="Nikki Morelock" userId="kbnfy14hr2jMwuWFTGpD1vQg+ca/mDsP8qQlhHg1F/c=" providerId="None" clId="Web-{042174FC-57D1-4EB1-9BDD-2E1FEAACF568}" dt="2026-05-06T20:15:07.373" v="106"/>
        <pc:sldMkLst>
          <pc:docMk/>
          <pc:sldMk cId="1484704559" sldId="318"/>
        </pc:sldMkLst>
        <pc:spChg chg="mod">
          <ac:chgData name="Nikki Morelock" userId="kbnfy14hr2jMwuWFTGpD1vQg+ca/mDsP8qQlhHg1F/c=" providerId="None" clId="Web-{042174FC-57D1-4EB1-9BDD-2E1FEAACF568}" dt="2026-05-06T20:15:07.373" v="106"/>
          <ac:spMkLst>
            <pc:docMk/>
            <pc:sldMk cId="1484704559" sldId="318"/>
            <ac:spMk id="3" creationId="{6A489554-FCC3-850C-52A9-BD1F4B21509A}"/>
          </ac:spMkLst>
        </pc:spChg>
      </pc:sldChg>
      <pc:sldChg chg="modSp">
        <pc:chgData name="Nikki Morelock" userId="kbnfy14hr2jMwuWFTGpD1vQg+ca/mDsP8qQlhHg1F/c=" providerId="None" clId="Web-{042174FC-57D1-4EB1-9BDD-2E1FEAACF568}" dt="2026-05-06T20:23:24.506" v="234"/>
        <pc:sldMkLst>
          <pc:docMk/>
          <pc:sldMk cId="3987522558" sldId="319"/>
        </pc:sldMkLst>
        <pc:picChg chg="mod">
          <ac:chgData name="Nikki Morelock" userId="kbnfy14hr2jMwuWFTGpD1vQg+ca/mDsP8qQlhHg1F/c=" providerId="None" clId="Web-{042174FC-57D1-4EB1-9BDD-2E1FEAACF568}" dt="2026-05-06T20:23:24.506" v="234"/>
          <ac:picMkLst>
            <pc:docMk/>
            <pc:sldMk cId="3987522558" sldId="319"/>
            <ac:picMk id="4" creationId="{1438EE8F-9209-AEEB-4439-C1D43ACB9D08}"/>
          </ac:picMkLst>
        </pc:picChg>
        <pc:picChg chg="mod">
          <ac:chgData name="Nikki Morelock" userId="kbnfy14hr2jMwuWFTGpD1vQg+ca/mDsP8qQlhHg1F/c=" providerId="None" clId="Web-{042174FC-57D1-4EB1-9BDD-2E1FEAACF568}" dt="2026-05-06T20:23:11.756" v="228"/>
          <ac:picMkLst>
            <pc:docMk/>
            <pc:sldMk cId="3987522558" sldId="319"/>
            <ac:picMk id="6" creationId="{386462AF-3B1B-1D3D-CF66-8F58A2FA3355}"/>
          </ac:picMkLst>
        </pc:picChg>
      </pc:sldChg>
      <pc:sldChg chg="modSp">
        <pc:chgData name="Nikki Morelock" userId="kbnfy14hr2jMwuWFTGpD1vQg+ca/mDsP8qQlhHg1F/c=" providerId="None" clId="Web-{042174FC-57D1-4EB1-9BDD-2E1FEAACF568}" dt="2026-05-06T20:24:42.336" v="260"/>
        <pc:sldMkLst>
          <pc:docMk/>
          <pc:sldMk cId="3192226398" sldId="320"/>
        </pc:sldMkLst>
        <pc:picChg chg="mod">
          <ac:chgData name="Nikki Morelock" userId="kbnfy14hr2jMwuWFTGpD1vQg+ca/mDsP8qQlhHg1F/c=" providerId="None" clId="Web-{042174FC-57D1-4EB1-9BDD-2E1FEAACF568}" dt="2026-05-06T20:24:00.351" v="246"/>
          <ac:picMkLst>
            <pc:docMk/>
            <pc:sldMk cId="3192226398" sldId="320"/>
            <ac:picMk id="4" creationId="{B63F8A31-F69B-5E33-A467-325EE0BA8847}"/>
          </ac:picMkLst>
        </pc:picChg>
        <pc:picChg chg="mod">
          <ac:chgData name="Nikki Morelock" userId="kbnfy14hr2jMwuWFTGpD1vQg+ca/mDsP8qQlhHg1F/c=" providerId="None" clId="Web-{042174FC-57D1-4EB1-9BDD-2E1FEAACF568}" dt="2026-05-06T20:24:42.336" v="260"/>
          <ac:picMkLst>
            <pc:docMk/>
            <pc:sldMk cId="3192226398" sldId="320"/>
            <ac:picMk id="6" creationId="{B13364F8-FB73-6FCB-8665-6699BF2CDCFA}"/>
          </ac:picMkLst>
        </pc:picChg>
      </pc:sldChg>
    </pc:docChg>
  </pc:docChgLst>
  <pc:docChgLst>
    <pc:chgData name="Neha Shah" userId="DI2fvezNX2IAiC2mmY+3WKaUiwP3PcxzT6DEXoCojYA=" providerId="None" clId="Web-{914BEC82-6059-48AE-A366-C1281180A82A}"/>
    <pc:docChg chg="delSld modSld">
      <pc:chgData name="Neha Shah" userId="DI2fvezNX2IAiC2mmY+3WKaUiwP3PcxzT6DEXoCojYA=" providerId="None" clId="Web-{914BEC82-6059-48AE-A366-C1281180A82A}" dt="2026-05-12T18:12:21.146" v="35"/>
      <pc:docMkLst>
        <pc:docMk/>
      </pc:docMkLst>
      <pc:sldChg chg="modSp del">
        <pc:chgData name="Neha Shah" userId="DI2fvezNX2IAiC2mmY+3WKaUiwP3PcxzT6DEXoCojYA=" providerId="None" clId="Web-{914BEC82-6059-48AE-A366-C1281180A82A}" dt="2026-05-12T18:12:21.146" v="35"/>
        <pc:sldMkLst>
          <pc:docMk/>
          <pc:sldMk cId="2560356242" sldId="321"/>
        </pc:sldMkLst>
        <pc:spChg chg="mod">
          <ac:chgData name="Neha Shah" userId="DI2fvezNX2IAiC2mmY+3WKaUiwP3PcxzT6DEXoCojYA=" providerId="None" clId="Web-{914BEC82-6059-48AE-A366-C1281180A82A}" dt="2026-05-12T18:03:57.627" v="34" actId="20577"/>
          <ac:spMkLst>
            <pc:docMk/>
            <pc:sldMk cId="2560356242" sldId="321"/>
            <ac:spMk id="2" creationId="{DE1C12C1-C4C8-CF37-FDBE-3E16793982CA}"/>
          </ac:spMkLst>
        </pc:spChg>
        <pc:spChg chg="mod">
          <ac:chgData name="Neha Shah" userId="DI2fvezNX2IAiC2mmY+3WKaUiwP3PcxzT6DEXoCojYA=" providerId="None" clId="Web-{914BEC82-6059-48AE-A366-C1281180A82A}" dt="2026-05-12T17:45:49.717" v="26" actId="20577"/>
          <ac:spMkLst>
            <pc:docMk/>
            <pc:sldMk cId="2560356242" sldId="321"/>
            <ac:spMk id="4" creationId="{42C4D421-0D16-630D-8463-50B12EE77F5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A2CDA2-42A9-4486-8D30-BD97436FD331}" type="datetimeFigureOut">
              <a:rPr lang="en-US" smtClean="0"/>
              <a:t>5/12/2026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69E0EF-CE3C-476E-A8AB-C4B97BDA532E}" type="slidenum">
              <a:rPr lang="en-US" smtClean="0"/>
              <a:t>‹#›</a:t>
            </a:fld>
            <a:endParaRPr lang="en-US"/>
          </a:p>
        </p:txBody>
      </p:sp>
    </p:spTree>
    <p:extLst>
      <p:ext uri="{BB962C8B-B14F-4D97-AF65-F5344CB8AC3E}">
        <p14:creationId xmlns:p14="http://schemas.microsoft.com/office/powerpoint/2010/main" val="3202509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31641-7DAF-EDA6-8A3F-72E13E2AB5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276CE6-9BE1-1F49-CD1E-6327E0C0A1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9C5C24-3ED9-42A2-6642-BE03D675FBD2}"/>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5" name="Footer Placeholder 4">
            <a:extLst>
              <a:ext uri="{FF2B5EF4-FFF2-40B4-BE49-F238E27FC236}">
                <a16:creationId xmlns:a16="http://schemas.microsoft.com/office/drawing/2014/main" id="{4E65980F-2A66-86AD-1E11-CA0E156A48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EB5022-3775-65B0-38B5-299FC300408E}"/>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1850439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B48D4-FC39-7B1E-2D9E-91F20CD82A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DEEC1B-342A-87A9-BE13-9EF94DD6098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2A8ED6-9C41-58B4-B065-F21922F229C3}"/>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5" name="Footer Placeholder 4">
            <a:extLst>
              <a:ext uri="{FF2B5EF4-FFF2-40B4-BE49-F238E27FC236}">
                <a16:creationId xmlns:a16="http://schemas.microsoft.com/office/drawing/2014/main" id="{DCCCF142-98F3-2712-99E8-819A9CABD2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C8821D-8311-93FF-ED30-9FAD06925C05}"/>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3277563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51C386-D71D-8D1D-D2AE-C67812636D2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2619572-7624-6289-DA20-E722880101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5F7D44-7CEB-C3BE-A427-BDEBCA635D17}"/>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5" name="Footer Placeholder 4">
            <a:extLst>
              <a:ext uri="{FF2B5EF4-FFF2-40B4-BE49-F238E27FC236}">
                <a16:creationId xmlns:a16="http://schemas.microsoft.com/office/drawing/2014/main" id="{01C22E9E-98A7-0F5B-6FE8-B54B19D7AA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4F45BB-D92D-A429-3577-B8B523A9B311}"/>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1712119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D90F4-B197-37E9-C63A-D991A03B4C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5D7E96-CE07-C96F-2884-93D0F407BF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E609E49-E22B-861F-9AE5-78D0A8D9B3A6}"/>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5" name="Footer Placeholder 4">
            <a:extLst>
              <a:ext uri="{FF2B5EF4-FFF2-40B4-BE49-F238E27FC236}">
                <a16:creationId xmlns:a16="http://schemas.microsoft.com/office/drawing/2014/main" id="{09C44065-E910-57E2-CB24-23C00D69AC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2E0918-A6AA-44FB-C12A-9D2527815C29}"/>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1556108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B647-71E7-053D-EBB9-D5AD64B024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7C5E6-7E4B-B6BA-7B5B-D7B36EC5BB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7788FD-21D5-8A48-28C0-981F29896538}"/>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5" name="Footer Placeholder 4">
            <a:extLst>
              <a:ext uri="{FF2B5EF4-FFF2-40B4-BE49-F238E27FC236}">
                <a16:creationId xmlns:a16="http://schemas.microsoft.com/office/drawing/2014/main" id="{3DEB872D-D929-08AC-7311-750AF6139F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C38253-FD91-5685-CF07-482478FEE443}"/>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3644494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F69B0-DB31-B36E-C59F-A57FFB85B4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E90B59-0414-F647-8EE2-0E3C5DE698A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CA9DE42-E857-BC48-CF3B-B1F26F6D815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11C5090-4786-68FA-F7A6-851BFA4C45DF}"/>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6" name="Footer Placeholder 5">
            <a:extLst>
              <a:ext uri="{FF2B5EF4-FFF2-40B4-BE49-F238E27FC236}">
                <a16:creationId xmlns:a16="http://schemas.microsoft.com/office/drawing/2014/main" id="{0C542C13-95C2-4CA1-319C-D8CB379289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A592C9-72AD-A1C5-668F-363229CB0039}"/>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2489942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4399F-04B8-235F-CF7D-EFA9E0208AF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D97B328-5B22-BF30-897A-B0965FA828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EFCCDC-8CB9-00C6-B5FC-778ABFCB19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12841E-674C-6288-4BC7-4AF527CBF3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67582AE-1EAC-974F-C4AB-12D8174DB2E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AD80154-E028-E9A2-F28E-3305E6F899B3}"/>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8" name="Footer Placeholder 7">
            <a:extLst>
              <a:ext uri="{FF2B5EF4-FFF2-40B4-BE49-F238E27FC236}">
                <a16:creationId xmlns:a16="http://schemas.microsoft.com/office/drawing/2014/main" id="{03F10AFD-C254-01CF-B8D3-B6F7B9E51B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AA866A-56F7-AFFD-9DC6-FB3CA951FF84}"/>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4040108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B9EE4-7759-E739-3D9E-A4439A241A2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B2AF937-E6F1-714C-B31D-E951D3376133}"/>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4" name="Footer Placeholder 3">
            <a:extLst>
              <a:ext uri="{FF2B5EF4-FFF2-40B4-BE49-F238E27FC236}">
                <a16:creationId xmlns:a16="http://schemas.microsoft.com/office/drawing/2014/main" id="{1B0F00BC-2F2B-CE47-855B-0441CE0BF49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ADF57C6-BBA4-9B90-C271-F67E2E00029E}"/>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275298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085C271-FCC6-58F2-2FD5-673AF1C9E576}"/>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3" name="Footer Placeholder 2">
            <a:extLst>
              <a:ext uri="{FF2B5EF4-FFF2-40B4-BE49-F238E27FC236}">
                <a16:creationId xmlns:a16="http://schemas.microsoft.com/office/drawing/2014/main" id="{5CB29C9C-9AC3-86C7-32E9-8E211874257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480AD82-9085-0E50-468F-439629BC791D}"/>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913151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C29DE-6AFD-F6BA-ED2A-2C64524B7C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1F8FAC6-0983-B149-385C-0CFEF729C2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62419E0-71FB-C696-EC38-951355D510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34BCE8-25C4-9648-C16F-0F9B580A88F3}"/>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6" name="Footer Placeholder 5">
            <a:extLst>
              <a:ext uri="{FF2B5EF4-FFF2-40B4-BE49-F238E27FC236}">
                <a16:creationId xmlns:a16="http://schemas.microsoft.com/office/drawing/2014/main" id="{DE93EF3C-7218-44DA-13BD-F967986FDB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954D25-F52B-441B-D3F1-4A6C6A2E4D3F}"/>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15553090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6D9B1-2E6E-C59A-D6F2-426F294EB8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794D11F-4A1C-77EB-0AEA-A706CF9238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B71E349-DF3E-90BD-728C-95BA1AC06F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E3E075-A0B5-CAC7-1124-451B3D9C8513}"/>
              </a:ext>
            </a:extLst>
          </p:cNvPr>
          <p:cNvSpPr>
            <a:spLocks noGrp="1"/>
          </p:cNvSpPr>
          <p:nvPr>
            <p:ph type="dt" sz="half" idx="10"/>
          </p:nvPr>
        </p:nvSpPr>
        <p:spPr/>
        <p:txBody>
          <a:bodyPr/>
          <a:lstStyle/>
          <a:p>
            <a:fld id="{EA7CE8D2-7FAB-490F-85B1-1B464CFAC318}" type="datetimeFigureOut">
              <a:rPr lang="en-US" smtClean="0"/>
              <a:t>5/12/2026</a:t>
            </a:fld>
            <a:endParaRPr lang="en-US"/>
          </a:p>
        </p:txBody>
      </p:sp>
      <p:sp>
        <p:nvSpPr>
          <p:cNvPr id="6" name="Footer Placeholder 5">
            <a:extLst>
              <a:ext uri="{FF2B5EF4-FFF2-40B4-BE49-F238E27FC236}">
                <a16:creationId xmlns:a16="http://schemas.microsoft.com/office/drawing/2014/main" id="{0B74D3B5-86D8-C8AE-59B2-F1F4C7E478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AC4A4B-840C-8371-366E-08E3B1CD3D99}"/>
              </a:ext>
            </a:extLst>
          </p:cNvPr>
          <p:cNvSpPr>
            <a:spLocks noGrp="1"/>
          </p:cNvSpPr>
          <p:nvPr>
            <p:ph type="sldNum" sz="quarter" idx="12"/>
          </p:nvPr>
        </p:nvSpPr>
        <p:spPr/>
        <p:txBody>
          <a:bodyPr/>
          <a:lstStyle/>
          <a:p>
            <a:fld id="{A3ACF9B3-C25A-428E-A663-E3F48FCB1867}" type="slidenum">
              <a:rPr lang="en-US" smtClean="0"/>
              <a:t>‹#›</a:t>
            </a:fld>
            <a:endParaRPr lang="en-US"/>
          </a:p>
        </p:txBody>
      </p:sp>
    </p:spTree>
    <p:extLst>
      <p:ext uri="{BB962C8B-B14F-4D97-AF65-F5344CB8AC3E}">
        <p14:creationId xmlns:p14="http://schemas.microsoft.com/office/powerpoint/2010/main" val="1629616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A0FBFE-4172-6CB3-FAF5-CD5AF0488C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CA29CD-53E5-B7F1-E51A-C1D3FAE42C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24E2C-BF74-33C9-E7DD-8820F5969C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A7CE8D2-7FAB-490F-85B1-1B464CFAC318}" type="datetimeFigureOut">
              <a:rPr lang="en-US" smtClean="0"/>
              <a:t>5/12/2026</a:t>
            </a:fld>
            <a:endParaRPr lang="en-US"/>
          </a:p>
        </p:txBody>
      </p:sp>
      <p:sp>
        <p:nvSpPr>
          <p:cNvPr id="5" name="Footer Placeholder 4">
            <a:extLst>
              <a:ext uri="{FF2B5EF4-FFF2-40B4-BE49-F238E27FC236}">
                <a16:creationId xmlns:a16="http://schemas.microsoft.com/office/drawing/2014/main" id="{93AEC80B-F483-1673-E61A-99C08495A1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65D0F8B-56D9-A54C-4E7B-4E9825955D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3ACF9B3-C25A-428E-A663-E3F48FCB1867}" type="slidenum">
              <a:rPr lang="en-US" smtClean="0"/>
              <a:t>‹#›</a:t>
            </a:fld>
            <a:endParaRPr lang="en-US"/>
          </a:p>
        </p:txBody>
      </p:sp>
    </p:spTree>
    <p:extLst>
      <p:ext uri="{BB962C8B-B14F-4D97-AF65-F5344CB8AC3E}">
        <p14:creationId xmlns:p14="http://schemas.microsoft.com/office/powerpoint/2010/main" val="26424103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0D5D3-04EC-51AC-D759-184FDC8F5A91}"/>
              </a:ext>
            </a:extLst>
          </p:cNvPr>
          <p:cNvSpPr>
            <a:spLocks noGrp="1"/>
          </p:cNvSpPr>
          <p:nvPr>
            <p:ph type="ctrTitle"/>
          </p:nvPr>
        </p:nvSpPr>
        <p:spPr/>
        <p:txBody>
          <a:bodyPr>
            <a:normAutofit fontScale="90000"/>
          </a:bodyPr>
          <a:lstStyle/>
          <a:p>
            <a:r>
              <a:rPr lang="en-US" dirty="0"/>
              <a:t>Data Collection Instrument Name: State Data Information System (SDIS)</a:t>
            </a:r>
          </a:p>
        </p:txBody>
      </p:sp>
    </p:spTree>
    <p:extLst>
      <p:ext uri="{BB962C8B-B14F-4D97-AF65-F5344CB8AC3E}">
        <p14:creationId xmlns:p14="http://schemas.microsoft.com/office/powerpoint/2010/main" val="1816266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843B4-FB59-A9EC-86B0-184D1686EAD6}"/>
              </a:ext>
            </a:extLst>
          </p:cNvPr>
          <p:cNvSpPr>
            <a:spLocks noGrp="1"/>
          </p:cNvSpPr>
          <p:nvPr>
            <p:ph type="title"/>
          </p:nvPr>
        </p:nvSpPr>
        <p:spPr>
          <a:xfrm>
            <a:off x="838200" y="219141"/>
            <a:ext cx="10515600" cy="2852737"/>
          </a:xfrm>
        </p:spPr>
        <p:txBody>
          <a:bodyPr>
            <a:normAutofit/>
          </a:bodyPr>
          <a:lstStyle/>
          <a:p>
            <a:pPr algn="ctr"/>
            <a:r>
              <a:rPr lang="en-US" sz="4400" dirty="0"/>
              <a:t>PI Metric # 4: Currently </a:t>
            </a:r>
            <a:r>
              <a:rPr lang="en-US" sz="4400"/>
              <a:t>not collected</a:t>
            </a:r>
            <a:endParaRPr lang="en-US" sz="4400" dirty="0"/>
          </a:p>
        </p:txBody>
      </p:sp>
    </p:spTree>
    <p:extLst>
      <p:ext uri="{BB962C8B-B14F-4D97-AF65-F5344CB8AC3E}">
        <p14:creationId xmlns:p14="http://schemas.microsoft.com/office/powerpoint/2010/main" val="3751054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2C920-5A5D-9C46-DBDD-221981E5A984}"/>
              </a:ext>
            </a:extLst>
          </p:cNvPr>
          <p:cNvSpPr>
            <a:spLocks noGrp="1"/>
          </p:cNvSpPr>
          <p:nvPr>
            <p:ph type="title"/>
          </p:nvPr>
        </p:nvSpPr>
        <p:spPr>
          <a:xfrm>
            <a:off x="1621597" y="-375781"/>
            <a:ext cx="11228540" cy="1325563"/>
          </a:xfrm>
        </p:spPr>
        <p:txBody>
          <a:bodyPr>
            <a:normAutofit/>
          </a:bodyPr>
          <a:lstStyle/>
          <a:p>
            <a:r>
              <a:rPr lang="en-US" sz="3200" dirty="0"/>
              <a:t>PI Metric # 5: Number of Applications Received</a:t>
            </a:r>
          </a:p>
        </p:txBody>
      </p:sp>
      <p:pic>
        <p:nvPicPr>
          <p:cNvPr id="4" name="Picture 3" descr="This image outlines the number 5 performance indicator metric, total number of applications received, and the associated subindicators 5a-5g.">
            <a:extLst>
              <a:ext uri="{FF2B5EF4-FFF2-40B4-BE49-F238E27FC236}">
                <a16:creationId xmlns:a16="http://schemas.microsoft.com/office/drawing/2014/main" id="{69C5E630-C366-C493-10A6-0596AA8F5093}"/>
              </a:ext>
            </a:extLst>
          </p:cNvPr>
          <p:cNvPicPr>
            <a:picLocks noChangeAspect="1"/>
          </p:cNvPicPr>
          <p:nvPr/>
        </p:nvPicPr>
        <p:blipFill>
          <a:blip r:embed="rId2"/>
          <a:stretch>
            <a:fillRect/>
          </a:stretch>
        </p:blipFill>
        <p:spPr>
          <a:xfrm>
            <a:off x="538619" y="501041"/>
            <a:ext cx="9407047" cy="6150280"/>
          </a:xfrm>
          <a:prstGeom prst="rect">
            <a:avLst/>
          </a:prstGeom>
        </p:spPr>
      </p:pic>
    </p:spTree>
    <p:extLst>
      <p:ext uri="{BB962C8B-B14F-4D97-AF65-F5344CB8AC3E}">
        <p14:creationId xmlns:p14="http://schemas.microsoft.com/office/powerpoint/2010/main" val="2178098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EBF6A-0C7B-7C19-3596-A2F39D5D079C}"/>
              </a:ext>
            </a:extLst>
          </p:cNvPr>
          <p:cNvSpPr>
            <a:spLocks noGrp="1"/>
          </p:cNvSpPr>
          <p:nvPr>
            <p:ph type="title"/>
          </p:nvPr>
        </p:nvSpPr>
        <p:spPr>
          <a:xfrm>
            <a:off x="1224419" y="-354797"/>
            <a:ext cx="10515600" cy="1325563"/>
          </a:xfrm>
        </p:spPr>
        <p:txBody>
          <a:bodyPr>
            <a:normAutofit/>
          </a:bodyPr>
          <a:lstStyle/>
          <a:p>
            <a:r>
              <a:rPr lang="en-US" sz="3200" dirty="0"/>
              <a:t>PI Metrics # 6: Number of Electronic Accounts Transferred </a:t>
            </a:r>
          </a:p>
        </p:txBody>
      </p:sp>
      <p:pic>
        <p:nvPicPr>
          <p:cNvPr id="4" name="Picture 3" descr="This image outlines the number 6 performance indicator metric, number of electronic accounts transferred, and the associated subindicators 6a-6j. This is applicable mainly to FFM states.">
            <a:extLst>
              <a:ext uri="{FF2B5EF4-FFF2-40B4-BE49-F238E27FC236}">
                <a16:creationId xmlns:a16="http://schemas.microsoft.com/office/drawing/2014/main" id="{E4E4E3DA-F812-2D31-A0E4-DD6C94A843A0}"/>
              </a:ext>
            </a:extLst>
          </p:cNvPr>
          <p:cNvPicPr>
            <a:picLocks noChangeAspect="1"/>
          </p:cNvPicPr>
          <p:nvPr/>
        </p:nvPicPr>
        <p:blipFill>
          <a:blip r:embed="rId2"/>
          <a:stretch>
            <a:fillRect/>
          </a:stretch>
        </p:blipFill>
        <p:spPr>
          <a:xfrm>
            <a:off x="638518" y="438411"/>
            <a:ext cx="10515600" cy="5872698"/>
          </a:xfrm>
          <a:prstGeom prst="rect">
            <a:avLst/>
          </a:prstGeom>
        </p:spPr>
      </p:pic>
      <p:sp>
        <p:nvSpPr>
          <p:cNvPr id="5" name="TextBox 4">
            <a:extLst>
              <a:ext uri="{FF2B5EF4-FFF2-40B4-BE49-F238E27FC236}">
                <a16:creationId xmlns:a16="http://schemas.microsoft.com/office/drawing/2014/main" id="{220AB912-87E8-3EF5-5A06-156C706B91B8}"/>
              </a:ext>
            </a:extLst>
          </p:cNvPr>
          <p:cNvSpPr txBox="1"/>
          <p:nvPr/>
        </p:nvSpPr>
        <p:spPr>
          <a:xfrm>
            <a:off x="3068876" y="6311109"/>
            <a:ext cx="6826685" cy="369332"/>
          </a:xfrm>
          <a:prstGeom prst="rect">
            <a:avLst/>
          </a:prstGeom>
          <a:noFill/>
        </p:spPr>
        <p:txBody>
          <a:bodyPr wrap="square" rtlCol="0">
            <a:spAutoFit/>
          </a:bodyPr>
          <a:lstStyle/>
          <a:p>
            <a:r>
              <a:rPr lang="en-US" dirty="0"/>
              <a:t>Please note, this metric is only applicable to FFM states</a:t>
            </a:r>
          </a:p>
        </p:txBody>
      </p:sp>
    </p:spTree>
    <p:extLst>
      <p:ext uri="{BB962C8B-B14F-4D97-AF65-F5344CB8AC3E}">
        <p14:creationId xmlns:p14="http://schemas.microsoft.com/office/powerpoint/2010/main" val="1375275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273B5-1B6A-47C1-73D1-921F25FCB1A7}"/>
              </a:ext>
            </a:extLst>
          </p:cNvPr>
          <p:cNvSpPr>
            <a:spLocks noGrp="1"/>
          </p:cNvSpPr>
          <p:nvPr>
            <p:ph type="title"/>
          </p:nvPr>
        </p:nvSpPr>
        <p:spPr>
          <a:xfrm>
            <a:off x="2600415" y="-211072"/>
            <a:ext cx="10515600" cy="1325563"/>
          </a:xfrm>
        </p:spPr>
        <p:txBody>
          <a:bodyPr>
            <a:normAutofit/>
          </a:bodyPr>
          <a:lstStyle/>
          <a:p>
            <a:r>
              <a:rPr lang="en-US" sz="3200" dirty="0"/>
              <a:t>PI Metric # 7: Number of Renewals</a:t>
            </a:r>
          </a:p>
        </p:txBody>
      </p:sp>
      <p:pic>
        <p:nvPicPr>
          <p:cNvPr id="4" name="Picture 3" descr="This image outlines the number 7 performance indicator metric, number of renewals, and the associated subindicators 7a-7e. ">
            <a:extLst>
              <a:ext uri="{FF2B5EF4-FFF2-40B4-BE49-F238E27FC236}">
                <a16:creationId xmlns:a16="http://schemas.microsoft.com/office/drawing/2014/main" id="{9460D00C-0B92-175C-E983-5888140BD978}"/>
              </a:ext>
            </a:extLst>
          </p:cNvPr>
          <p:cNvPicPr>
            <a:picLocks noChangeAspect="1"/>
          </p:cNvPicPr>
          <p:nvPr/>
        </p:nvPicPr>
        <p:blipFill>
          <a:blip r:embed="rId2"/>
          <a:stretch>
            <a:fillRect/>
          </a:stretch>
        </p:blipFill>
        <p:spPr>
          <a:xfrm>
            <a:off x="939452" y="601250"/>
            <a:ext cx="9820406" cy="6256750"/>
          </a:xfrm>
          <a:prstGeom prst="rect">
            <a:avLst/>
          </a:prstGeom>
        </p:spPr>
      </p:pic>
    </p:spTree>
    <p:extLst>
      <p:ext uri="{BB962C8B-B14F-4D97-AF65-F5344CB8AC3E}">
        <p14:creationId xmlns:p14="http://schemas.microsoft.com/office/powerpoint/2010/main" val="24001715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187DA-CA47-95C3-0D1D-2EF9FD04075B}"/>
              </a:ext>
            </a:extLst>
          </p:cNvPr>
          <p:cNvSpPr>
            <a:spLocks noGrp="1"/>
          </p:cNvSpPr>
          <p:nvPr>
            <p:ph type="title"/>
          </p:nvPr>
        </p:nvSpPr>
        <p:spPr>
          <a:xfrm>
            <a:off x="2679526" y="-361385"/>
            <a:ext cx="10515600" cy="1325563"/>
          </a:xfrm>
        </p:spPr>
        <p:txBody>
          <a:bodyPr>
            <a:normAutofit/>
          </a:bodyPr>
          <a:lstStyle/>
          <a:p>
            <a:r>
              <a:rPr lang="en-US" sz="3200" dirty="0"/>
              <a:t>PI Metric # 8: Total Enrollment </a:t>
            </a:r>
          </a:p>
        </p:txBody>
      </p:sp>
      <p:pic>
        <p:nvPicPr>
          <p:cNvPr id="4" name="Picture 3" descr="This image outlines the number 8 performance indicator metric, total enrollment, and the associated subindicators 8a-8h. ">
            <a:extLst>
              <a:ext uri="{FF2B5EF4-FFF2-40B4-BE49-F238E27FC236}">
                <a16:creationId xmlns:a16="http://schemas.microsoft.com/office/drawing/2014/main" id="{D63886F2-692D-ADBF-FC0C-057BE48F8BD0}"/>
              </a:ext>
            </a:extLst>
          </p:cNvPr>
          <p:cNvPicPr>
            <a:picLocks noChangeAspect="1"/>
          </p:cNvPicPr>
          <p:nvPr/>
        </p:nvPicPr>
        <p:blipFill>
          <a:blip r:embed="rId2"/>
          <a:stretch>
            <a:fillRect/>
          </a:stretch>
        </p:blipFill>
        <p:spPr>
          <a:xfrm>
            <a:off x="588723" y="576197"/>
            <a:ext cx="9106422" cy="6150280"/>
          </a:xfrm>
          <a:prstGeom prst="rect">
            <a:avLst/>
          </a:prstGeom>
        </p:spPr>
      </p:pic>
    </p:spTree>
    <p:extLst>
      <p:ext uri="{BB962C8B-B14F-4D97-AF65-F5344CB8AC3E}">
        <p14:creationId xmlns:p14="http://schemas.microsoft.com/office/powerpoint/2010/main" val="4120476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322B7-A679-4AD7-7A3B-B18DEE0833BB}"/>
              </a:ext>
            </a:extLst>
          </p:cNvPr>
          <p:cNvSpPr txBox="1">
            <a:spLocks/>
          </p:cNvSpPr>
          <p:nvPr/>
        </p:nvSpPr>
        <p:spPr>
          <a:xfrm>
            <a:off x="1326715" y="0"/>
            <a:ext cx="10515600" cy="6244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t>PI Metric # 9 including CE: Total Number of Individuals Determined Eligible </a:t>
            </a:r>
          </a:p>
        </p:txBody>
      </p:sp>
      <p:pic>
        <p:nvPicPr>
          <p:cNvPr id="4" name="Picture 3" descr="The image on the left side of the slide outlines the original performance indicator metric number 9, total number of individuals determined eligible with subindicators 9a-9m.">
            <a:extLst>
              <a:ext uri="{FF2B5EF4-FFF2-40B4-BE49-F238E27FC236}">
                <a16:creationId xmlns:a16="http://schemas.microsoft.com/office/drawing/2014/main" id="{1438EE8F-9209-AEEB-4439-C1D43ACB9D08}"/>
              </a:ext>
            </a:extLst>
          </p:cNvPr>
          <p:cNvPicPr>
            <a:picLocks noChangeAspect="1"/>
          </p:cNvPicPr>
          <p:nvPr/>
        </p:nvPicPr>
        <p:blipFill>
          <a:blip r:embed="rId2"/>
          <a:stretch>
            <a:fillRect/>
          </a:stretch>
        </p:blipFill>
        <p:spPr>
          <a:xfrm>
            <a:off x="0" y="794578"/>
            <a:ext cx="5226859" cy="5638178"/>
          </a:xfrm>
          <a:prstGeom prst="rect">
            <a:avLst/>
          </a:prstGeom>
        </p:spPr>
      </p:pic>
      <p:pic>
        <p:nvPicPr>
          <p:cNvPr id="6" name="Picture 5" descr=" The image on the right side of the slide outlines the updates to the performance indicator metric number 9, total number of individuals determined eligible, with the addition of the new subindicators 9n-9p, beyond the original subindicators 9a-9m.">
            <a:extLst>
              <a:ext uri="{FF2B5EF4-FFF2-40B4-BE49-F238E27FC236}">
                <a16:creationId xmlns:a16="http://schemas.microsoft.com/office/drawing/2014/main" id="{386462AF-3B1B-1D3D-CF66-8F58A2FA3355}"/>
              </a:ext>
            </a:extLst>
          </p:cNvPr>
          <p:cNvPicPr>
            <a:picLocks noChangeAspect="1"/>
          </p:cNvPicPr>
          <p:nvPr/>
        </p:nvPicPr>
        <p:blipFill>
          <a:blip r:embed="rId2"/>
          <a:stretch>
            <a:fillRect/>
          </a:stretch>
        </p:blipFill>
        <p:spPr>
          <a:xfrm>
            <a:off x="5240594" y="794577"/>
            <a:ext cx="5610318" cy="5210475"/>
          </a:xfrm>
          <a:prstGeom prst="rect">
            <a:avLst/>
          </a:prstGeom>
        </p:spPr>
      </p:pic>
      <p:sp>
        <p:nvSpPr>
          <p:cNvPr id="8" name="TextBox 7">
            <a:extLst>
              <a:ext uri="{FF2B5EF4-FFF2-40B4-BE49-F238E27FC236}">
                <a16:creationId xmlns:a16="http://schemas.microsoft.com/office/drawing/2014/main" id="{C13D3DF8-F914-1148-CB0D-510EE0ADE33E}"/>
              </a:ext>
            </a:extLst>
          </p:cNvPr>
          <p:cNvSpPr txBox="1"/>
          <p:nvPr/>
        </p:nvSpPr>
        <p:spPr>
          <a:xfrm>
            <a:off x="5590310" y="5906729"/>
            <a:ext cx="6857330" cy="907941"/>
          </a:xfrm>
          <a:prstGeom prst="rect">
            <a:avLst/>
          </a:prstGeom>
          <a:noFill/>
        </p:spPr>
        <p:txBody>
          <a:bodyPr wrap="square">
            <a:spAutoFit/>
          </a:bodyPr>
          <a:lstStyle/>
          <a:p>
            <a:r>
              <a:rPr lang="en-US" sz="1100" dirty="0">
                <a:solidFill>
                  <a:srgbClr val="FF0000"/>
                </a:solidFill>
              </a:rPr>
              <a:t>9n: Number of individuals determined eligible who are determined to be a specified excluded individual</a:t>
            </a:r>
          </a:p>
          <a:p>
            <a:r>
              <a:rPr lang="en-US" sz="1100" dirty="0">
                <a:solidFill>
                  <a:srgbClr val="FF0000"/>
                </a:solidFill>
              </a:rPr>
              <a:t>9o: </a:t>
            </a:r>
            <a:r>
              <a:rPr lang="en-US" sz="1000" dirty="0">
                <a:solidFill>
                  <a:srgbClr val="FF0000"/>
                </a:solidFill>
              </a:rPr>
              <a:t>Number of individuals determined eligible who are applicable individuals and either demonstrated community engagement or were deemed to have demonstrated community engagement by meeting a mandatory exception</a:t>
            </a:r>
          </a:p>
          <a:p>
            <a:r>
              <a:rPr lang="en-US" sz="1100" dirty="0">
                <a:solidFill>
                  <a:srgbClr val="FF0000"/>
                </a:solidFill>
              </a:rPr>
              <a:t>9p: </a:t>
            </a:r>
            <a:r>
              <a:rPr lang="en-US" sz="1000" dirty="0">
                <a:solidFill>
                  <a:srgbClr val="FF0000"/>
                </a:solidFill>
              </a:rPr>
              <a:t>Number of individuals determined eligible who are applicable individuals and were deemed to have demonstrated community engagement by meeting a short-term hardship exception</a:t>
            </a:r>
          </a:p>
        </p:txBody>
      </p:sp>
      <p:sp>
        <p:nvSpPr>
          <p:cNvPr id="9" name="TextBox 8">
            <a:extLst>
              <a:ext uri="{FF2B5EF4-FFF2-40B4-BE49-F238E27FC236}">
                <a16:creationId xmlns:a16="http://schemas.microsoft.com/office/drawing/2014/main" id="{320E8D6D-9342-1ABE-D775-CA6D68C3A255}"/>
              </a:ext>
            </a:extLst>
          </p:cNvPr>
          <p:cNvSpPr txBox="1"/>
          <p:nvPr/>
        </p:nvSpPr>
        <p:spPr>
          <a:xfrm>
            <a:off x="275303" y="425245"/>
            <a:ext cx="4689987" cy="369332"/>
          </a:xfrm>
          <a:prstGeom prst="rect">
            <a:avLst/>
          </a:prstGeom>
          <a:noFill/>
        </p:spPr>
        <p:txBody>
          <a:bodyPr wrap="square" rtlCol="0">
            <a:spAutoFit/>
          </a:bodyPr>
          <a:lstStyle/>
          <a:p>
            <a:r>
              <a:rPr lang="en-US" dirty="0"/>
              <a:t># 9: Original PI Eligibility Metric without CE </a:t>
            </a:r>
          </a:p>
        </p:txBody>
      </p:sp>
      <p:sp>
        <p:nvSpPr>
          <p:cNvPr id="10" name="TextBox 9">
            <a:extLst>
              <a:ext uri="{FF2B5EF4-FFF2-40B4-BE49-F238E27FC236}">
                <a16:creationId xmlns:a16="http://schemas.microsoft.com/office/drawing/2014/main" id="{4B7B9E65-6CB8-CB86-F212-5D61C0B65241}"/>
              </a:ext>
            </a:extLst>
          </p:cNvPr>
          <p:cNvSpPr txBox="1"/>
          <p:nvPr/>
        </p:nvSpPr>
        <p:spPr>
          <a:xfrm>
            <a:off x="5790373" y="425245"/>
            <a:ext cx="5226859" cy="369332"/>
          </a:xfrm>
          <a:prstGeom prst="rect">
            <a:avLst/>
          </a:prstGeom>
          <a:noFill/>
        </p:spPr>
        <p:txBody>
          <a:bodyPr wrap="square" rtlCol="0">
            <a:spAutoFit/>
          </a:bodyPr>
          <a:lstStyle/>
          <a:p>
            <a:r>
              <a:rPr lang="en-US" dirty="0"/>
              <a:t>#9: PI Eligibility Metric with  CE in </a:t>
            </a:r>
            <a:r>
              <a:rPr lang="en-US" dirty="0">
                <a:solidFill>
                  <a:srgbClr val="FF0000"/>
                </a:solidFill>
              </a:rPr>
              <a:t>red</a:t>
            </a:r>
          </a:p>
        </p:txBody>
      </p:sp>
    </p:spTree>
    <p:extLst>
      <p:ext uri="{BB962C8B-B14F-4D97-AF65-F5344CB8AC3E}">
        <p14:creationId xmlns:p14="http://schemas.microsoft.com/office/powerpoint/2010/main" val="3987522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24AE5-EE85-8F15-C8D9-AC1FD3D76BC9}"/>
              </a:ext>
            </a:extLst>
          </p:cNvPr>
          <p:cNvSpPr txBox="1">
            <a:spLocks/>
          </p:cNvSpPr>
          <p:nvPr/>
        </p:nvSpPr>
        <p:spPr>
          <a:xfrm>
            <a:off x="1001038" y="1"/>
            <a:ext cx="11190962" cy="45228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dirty="0"/>
              <a:t>PI Metric # 10 including CE: Total Number of Individuals Determined Ineligible </a:t>
            </a:r>
          </a:p>
        </p:txBody>
      </p:sp>
      <p:pic>
        <p:nvPicPr>
          <p:cNvPr id="4" name="Picture 3" descr="The image on the left side of the slide outlines the original performance indicator metric number 10, total number of individuals determined ineligible with subindicators 10a-10l.">
            <a:extLst>
              <a:ext uri="{FF2B5EF4-FFF2-40B4-BE49-F238E27FC236}">
                <a16:creationId xmlns:a16="http://schemas.microsoft.com/office/drawing/2014/main" id="{B63F8A31-F69B-5E33-A467-325EE0BA8847}"/>
              </a:ext>
            </a:extLst>
          </p:cNvPr>
          <p:cNvPicPr>
            <a:picLocks noChangeAspect="1"/>
          </p:cNvPicPr>
          <p:nvPr/>
        </p:nvPicPr>
        <p:blipFill>
          <a:blip r:embed="rId2"/>
          <a:stretch>
            <a:fillRect/>
          </a:stretch>
        </p:blipFill>
        <p:spPr>
          <a:xfrm>
            <a:off x="462997" y="847725"/>
            <a:ext cx="5229000" cy="5600700"/>
          </a:xfrm>
          <a:prstGeom prst="rect">
            <a:avLst/>
          </a:prstGeom>
        </p:spPr>
      </p:pic>
      <p:pic>
        <p:nvPicPr>
          <p:cNvPr id="6" name="Picture 5" descr=" The image on the right side of the slide outlines the updates to the performance indicator metric number 10, total number of individuals determined ineligible, with the addition of the new subindicators 10n-10p to original subindicators 10a-10l">
            <a:extLst>
              <a:ext uri="{FF2B5EF4-FFF2-40B4-BE49-F238E27FC236}">
                <a16:creationId xmlns:a16="http://schemas.microsoft.com/office/drawing/2014/main" id="{B13364F8-FB73-6FCB-8665-6699BF2CDCFA}"/>
              </a:ext>
            </a:extLst>
          </p:cNvPr>
          <p:cNvPicPr>
            <a:picLocks noChangeAspect="1"/>
          </p:cNvPicPr>
          <p:nvPr/>
        </p:nvPicPr>
        <p:blipFill>
          <a:blip r:embed="rId2"/>
          <a:stretch>
            <a:fillRect/>
          </a:stretch>
        </p:blipFill>
        <p:spPr>
          <a:xfrm>
            <a:off x="5633003" y="865550"/>
            <a:ext cx="6096000" cy="5059000"/>
          </a:xfrm>
          <a:prstGeom prst="rect">
            <a:avLst/>
          </a:prstGeom>
        </p:spPr>
      </p:pic>
      <p:sp>
        <p:nvSpPr>
          <p:cNvPr id="7" name="TextBox 6">
            <a:extLst>
              <a:ext uri="{FF2B5EF4-FFF2-40B4-BE49-F238E27FC236}">
                <a16:creationId xmlns:a16="http://schemas.microsoft.com/office/drawing/2014/main" id="{5364EEFE-DD4A-A48A-A01E-9CE89BBE2653}"/>
              </a:ext>
            </a:extLst>
          </p:cNvPr>
          <p:cNvSpPr txBox="1"/>
          <p:nvPr/>
        </p:nvSpPr>
        <p:spPr>
          <a:xfrm>
            <a:off x="462997" y="357035"/>
            <a:ext cx="4823602" cy="369332"/>
          </a:xfrm>
          <a:prstGeom prst="rect">
            <a:avLst/>
          </a:prstGeom>
          <a:noFill/>
        </p:spPr>
        <p:txBody>
          <a:bodyPr wrap="square" rtlCol="0">
            <a:spAutoFit/>
          </a:bodyPr>
          <a:lstStyle/>
          <a:p>
            <a:r>
              <a:rPr lang="en-US" dirty="0"/>
              <a:t>#10: Original Ineligibility PI Metric without CE</a:t>
            </a:r>
          </a:p>
        </p:txBody>
      </p:sp>
      <p:sp>
        <p:nvSpPr>
          <p:cNvPr id="8" name="TextBox 7">
            <a:extLst>
              <a:ext uri="{FF2B5EF4-FFF2-40B4-BE49-F238E27FC236}">
                <a16:creationId xmlns:a16="http://schemas.microsoft.com/office/drawing/2014/main" id="{281D92A9-0D30-8C8D-9A9A-5B5832B948BD}"/>
              </a:ext>
            </a:extLst>
          </p:cNvPr>
          <p:cNvSpPr txBox="1"/>
          <p:nvPr/>
        </p:nvSpPr>
        <p:spPr>
          <a:xfrm>
            <a:off x="6267450" y="357035"/>
            <a:ext cx="4823602" cy="369332"/>
          </a:xfrm>
          <a:prstGeom prst="rect">
            <a:avLst/>
          </a:prstGeom>
          <a:noFill/>
        </p:spPr>
        <p:txBody>
          <a:bodyPr wrap="square" rtlCol="0">
            <a:spAutoFit/>
          </a:bodyPr>
          <a:lstStyle/>
          <a:p>
            <a:r>
              <a:rPr lang="en-US" dirty="0"/>
              <a:t>#10: Ineligibility PI Metric with CE in </a:t>
            </a:r>
            <a:r>
              <a:rPr lang="en-US" dirty="0">
                <a:solidFill>
                  <a:srgbClr val="FF0000"/>
                </a:solidFill>
              </a:rPr>
              <a:t>red</a:t>
            </a:r>
          </a:p>
        </p:txBody>
      </p:sp>
      <p:sp>
        <p:nvSpPr>
          <p:cNvPr id="10" name="TextBox 9">
            <a:extLst>
              <a:ext uri="{FF2B5EF4-FFF2-40B4-BE49-F238E27FC236}">
                <a16:creationId xmlns:a16="http://schemas.microsoft.com/office/drawing/2014/main" id="{78592E63-5C0F-6B28-9D16-CAAA70158106}"/>
              </a:ext>
            </a:extLst>
          </p:cNvPr>
          <p:cNvSpPr txBox="1"/>
          <p:nvPr/>
        </p:nvSpPr>
        <p:spPr>
          <a:xfrm>
            <a:off x="5995555" y="5848261"/>
            <a:ext cx="6367895" cy="600164"/>
          </a:xfrm>
          <a:prstGeom prst="rect">
            <a:avLst/>
          </a:prstGeom>
          <a:noFill/>
        </p:spPr>
        <p:txBody>
          <a:bodyPr wrap="square">
            <a:spAutoFit/>
          </a:bodyPr>
          <a:lstStyle/>
          <a:p>
            <a:r>
              <a:rPr lang="en-US" sz="1100" dirty="0">
                <a:solidFill>
                  <a:srgbClr val="FF0000"/>
                </a:solidFill>
              </a:rPr>
              <a:t>10m: </a:t>
            </a:r>
            <a:r>
              <a:rPr lang="en-US" sz="1000" dirty="0">
                <a:solidFill>
                  <a:srgbClr val="FF0000"/>
                </a:solidFill>
              </a:rPr>
              <a:t>Number of individuals determined ineligible due to not meeting the community engagement requirement</a:t>
            </a:r>
          </a:p>
          <a:p>
            <a:r>
              <a:rPr lang="en-US" sz="1100" dirty="0">
                <a:solidFill>
                  <a:srgbClr val="FF0000"/>
                </a:solidFill>
              </a:rPr>
              <a:t>10n:   Number of individuals determined ineligible for procedural reasons</a:t>
            </a:r>
          </a:p>
          <a:p>
            <a:r>
              <a:rPr lang="en-US" sz="1100" dirty="0">
                <a:solidFill>
                  <a:srgbClr val="FF0000"/>
                </a:solidFill>
              </a:rPr>
              <a:t>10o:   Number of individuals determined ineligible for all other reasons</a:t>
            </a:r>
          </a:p>
        </p:txBody>
      </p:sp>
    </p:spTree>
    <p:extLst>
      <p:ext uri="{BB962C8B-B14F-4D97-AF65-F5344CB8AC3E}">
        <p14:creationId xmlns:p14="http://schemas.microsoft.com/office/powerpoint/2010/main" val="3192226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E48E6-E007-0C10-BA23-9877DB6A2E18}"/>
              </a:ext>
            </a:extLst>
          </p:cNvPr>
          <p:cNvSpPr>
            <a:spLocks noGrp="1"/>
          </p:cNvSpPr>
          <p:nvPr>
            <p:ph type="title"/>
          </p:nvPr>
        </p:nvSpPr>
        <p:spPr>
          <a:xfrm>
            <a:off x="225468" y="-286229"/>
            <a:ext cx="11966532" cy="1325563"/>
          </a:xfrm>
        </p:spPr>
        <p:txBody>
          <a:bodyPr>
            <a:normAutofit/>
          </a:bodyPr>
          <a:lstStyle/>
          <a:p>
            <a:r>
              <a:rPr lang="en-US" sz="3200" dirty="0"/>
              <a:t>PI Metric # 11: Total Number of Pending Applications/Redeterminations</a:t>
            </a:r>
          </a:p>
        </p:txBody>
      </p:sp>
      <p:pic>
        <p:nvPicPr>
          <p:cNvPr id="4" name="Picture 3" descr="This image outlines the number 11 performance indicator metric, total number of pending applications/redeterminations, and the associated subindicators 11a-11b.">
            <a:extLst>
              <a:ext uri="{FF2B5EF4-FFF2-40B4-BE49-F238E27FC236}">
                <a16:creationId xmlns:a16="http://schemas.microsoft.com/office/drawing/2014/main" id="{A4C4AEC7-82B1-4BE0-5284-8D46E79DDCC5}"/>
              </a:ext>
            </a:extLst>
          </p:cNvPr>
          <p:cNvPicPr>
            <a:picLocks noChangeAspect="1"/>
          </p:cNvPicPr>
          <p:nvPr/>
        </p:nvPicPr>
        <p:blipFill>
          <a:blip r:embed="rId2"/>
          <a:stretch>
            <a:fillRect/>
          </a:stretch>
        </p:blipFill>
        <p:spPr>
          <a:xfrm>
            <a:off x="1014608" y="1227551"/>
            <a:ext cx="10095978" cy="4759889"/>
          </a:xfrm>
          <a:prstGeom prst="rect">
            <a:avLst/>
          </a:prstGeom>
        </p:spPr>
      </p:pic>
    </p:spTree>
    <p:extLst>
      <p:ext uri="{BB962C8B-B14F-4D97-AF65-F5344CB8AC3E}">
        <p14:creationId xmlns:p14="http://schemas.microsoft.com/office/powerpoint/2010/main" val="4072775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2822A-77F0-9E35-2F90-8E2C4584C7C7}"/>
              </a:ext>
            </a:extLst>
          </p:cNvPr>
          <p:cNvSpPr>
            <a:spLocks noGrp="1"/>
          </p:cNvSpPr>
          <p:nvPr>
            <p:ph type="title"/>
          </p:nvPr>
        </p:nvSpPr>
        <p:spPr>
          <a:xfrm>
            <a:off x="1188929" y="-298754"/>
            <a:ext cx="10515600" cy="962634"/>
          </a:xfrm>
        </p:spPr>
        <p:txBody>
          <a:bodyPr>
            <a:normAutofit/>
          </a:bodyPr>
          <a:lstStyle/>
          <a:p>
            <a:r>
              <a:rPr lang="en-US" sz="3200" dirty="0"/>
              <a:t>PI Metric # 12: Processing Time for Determinations </a:t>
            </a:r>
          </a:p>
        </p:txBody>
      </p:sp>
      <p:pic>
        <p:nvPicPr>
          <p:cNvPr id="6" name="Picture 5" descr="This image outlines the number 12 performance indicator metric, processing time for determinations, and the associated subindicators 12j-12n.">
            <a:extLst>
              <a:ext uri="{FF2B5EF4-FFF2-40B4-BE49-F238E27FC236}">
                <a16:creationId xmlns:a16="http://schemas.microsoft.com/office/drawing/2014/main" id="{4775AF83-6C57-D584-280C-7DF974DA4D5D}"/>
              </a:ext>
            </a:extLst>
          </p:cNvPr>
          <p:cNvPicPr>
            <a:picLocks noChangeAspect="1"/>
          </p:cNvPicPr>
          <p:nvPr/>
        </p:nvPicPr>
        <p:blipFill>
          <a:blip r:embed="rId2"/>
          <a:stretch>
            <a:fillRect/>
          </a:stretch>
        </p:blipFill>
        <p:spPr>
          <a:xfrm>
            <a:off x="814192" y="4772416"/>
            <a:ext cx="9419572" cy="2085584"/>
          </a:xfrm>
          <a:prstGeom prst="rect">
            <a:avLst/>
          </a:prstGeom>
        </p:spPr>
      </p:pic>
      <p:pic>
        <p:nvPicPr>
          <p:cNvPr id="8" name="Picture 7" descr="This image outlines the number 12 performance indicator metric, processing time for determinations, and the associated subindicators 12a-12i.">
            <a:extLst>
              <a:ext uri="{FF2B5EF4-FFF2-40B4-BE49-F238E27FC236}">
                <a16:creationId xmlns:a16="http://schemas.microsoft.com/office/drawing/2014/main" id="{DCFBF2D2-6F72-9B99-0B07-E1212BEA64DC}"/>
              </a:ext>
            </a:extLst>
          </p:cNvPr>
          <p:cNvPicPr>
            <a:picLocks noChangeAspect="1"/>
          </p:cNvPicPr>
          <p:nvPr/>
        </p:nvPicPr>
        <p:blipFill>
          <a:blip r:embed="rId3"/>
          <a:stretch>
            <a:fillRect/>
          </a:stretch>
        </p:blipFill>
        <p:spPr>
          <a:xfrm>
            <a:off x="814191" y="425885"/>
            <a:ext cx="9419573" cy="4346531"/>
          </a:xfrm>
          <a:prstGeom prst="rect">
            <a:avLst/>
          </a:prstGeom>
        </p:spPr>
      </p:pic>
    </p:spTree>
    <p:extLst>
      <p:ext uri="{BB962C8B-B14F-4D97-AF65-F5344CB8AC3E}">
        <p14:creationId xmlns:p14="http://schemas.microsoft.com/office/powerpoint/2010/main" val="230538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48D90-E0EE-D267-98E1-C4ADAE1C22A5}"/>
              </a:ext>
            </a:extLst>
          </p:cNvPr>
          <p:cNvSpPr>
            <a:spLocks noGrp="1"/>
          </p:cNvSpPr>
          <p:nvPr>
            <p:ph type="ctrTitle"/>
          </p:nvPr>
        </p:nvSpPr>
        <p:spPr/>
        <p:txBody>
          <a:bodyPr>
            <a:normAutofit fontScale="90000"/>
          </a:bodyPr>
          <a:lstStyle/>
          <a:p>
            <a:r>
              <a:rPr lang="en-US" dirty="0"/>
              <a:t>Name of Data Collected: Medicaid and CHIP Performance Indicators</a:t>
            </a:r>
          </a:p>
        </p:txBody>
      </p:sp>
    </p:spTree>
    <p:extLst>
      <p:ext uri="{BB962C8B-B14F-4D97-AF65-F5344CB8AC3E}">
        <p14:creationId xmlns:p14="http://schemas.microsoft.com/office/powerpoint/2010/main" val="4219326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C0BE1-1947-4033-278F-6B0B5722D03A}"/>
              </a:ext>
            </a:extLst>
          </p:cNvPr>
          <p:cNvSpPr>
            <a:spLocks noGrp="1"/>
          </p:cNvSpPr>
          <p:nvPr>
            <p:ph type="title"/>
          </p:nvPr>
        </p:nvSpPr>
        <p:spPr>
          <a:xfrm>
            <a:off x="838200" y="365125"/>
            <a:ext cx="10515600" cy="586853"/>
          </a:xfrm>
        </p:spPr>
        <p:txBody>
          <a:bodyPr>
            <a:normAutofit fontScale="90000"/>
          </a:bodyPr>
          <a:lstStyle/>
          <a:p>
            <a:r>
              <a:rPr lang="en-US" sz="3600" dirty="0"/>
              <a:t>Current Performance Indicator (PI) Metrics Collected</a:t>
            </a:r>
          </a:p>
        </p:txBody>
      </p:sp>
      <p:pic>
        <p:nvPicPr>
          <p:cNvPr id="11" name="Picture 10" descr="This image describes the current 11 main Performance Indicators Metrics.">
            <a:extLst>
              <a:ext uri="{FF2B5EF4-FFF2-40B4-BE49-F238E27FC236}">
                <a16:creationId xmlns:a16="http://schemas.microsoft.com/office/drawing/2014/main" id="{76DDC1B5-8BE6-806A-A460-0F6A7EB6F6F0}"/>
              </a:ext>
            </a:extLst>
          </p:cNvPr>
          <p:cNvPicPr>
            <a:picLocks noChangeAspect="1"/>
          </p:cNvPicPr>
          <p:nvPr/>
        </p:nvPicPr>
        <p:blipFill>
          <a:blip r:embed="rId2"/>
          <a:stretch>
            <a:fillRect/>
          </a:stretch>
        </p:blipFill>
        <p:spPr>
          <a:xfrm>
            <a:off x="663880" y="1152396"/>
            <a:ext cx="9482202" cy="5461346"/>
          </a:xfrm>
          <a:prstGeom prst="rect">
            <a:avLst/>
          </a:prstGeom>
        </p:spPr>
      </p:pic>
    </p:spTree>
    <p:extLst>
      <p:ext uri="{BB962C8B-B14F-4D97-AF65-F5344CB8AC3E}">
        <p14:creationId xmlns:p14="http://schemas.microsoft.com/office/powerpoint/2010/main" val="3069403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097DA-917D-EE4C-EE9E-10A97C49B80A}"/>
              </a:ext>
            </a:extLst>
          </p:cNvPr>
          <p:cNvSpPr>
            <a:spLocks noGrp="1"/>
          </p:cNvSpPr>
          <p:nvPr>
            <p:ph type="title"/>
          </p:nvPr>
        </p:nvSpPr>
        <p:spPr/>
        <p:txBody>
          <a:bodyPr>
            <a:normAutofit/>
          </a:bodyPr>
          <a:lstStyle/>
          <a:p>
            <a:pPr algn="ctr"/>
            <a:r>
              <a:rPr lang="en-US" sz="4800" dirty="0"/>
              <a:t>Added PI CE Metrics Mock-up for SDIS Tool. In </a:t>
            </a:r>
            <a:r>
              <a:rPr lang="en-US" sz="4800" dirty="0">
                <a:solidFill>
                  <a:srgbClr val="FF0000"/>
                </a:solidFill>
              </a:rPr>
              <a:t>red</a:t>
            </a:r>
          </a:p>
        </p:txBody>
      </p:sp>
    </p:spTree>
    <p:extLst>
      <p:ext uri="{BB962C8B-B14F-4D97-AF65-F5344CB8AC3E}">
        <p14:creationId xmlns:p14="http://schemas.microsoft.com/office/powerpoint/2010/main" val="36596175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69DC-5151-77B8-ADF1-30E3DAE2174F}"/>
              </a:ext>
            </a:extLst>
          </p:cNvPr>
          <p:cNvSpPr>
            <a:spLocks noGrp="1"/>
          </p:cNvSpPr>
          <p:nvPr>
            <p:ph type="title"/>
          </p:nvPr>
        </p:nvSpPr>
        <p:spPr>
          <a:xfrm>
            <a:off x="3342968" y="-175651"/>
            <a:ext cx="3205316" cy="1129379"/>
          </a:xfrm>
        </p:spPr>
        <p:txBody>
          <a:bodyPr>
            <a:normAutofit/>
          </a:bodyPr>
          <a:lstStyle/>
          <a:p>
            <a:r>
              <a:rPr lang="en-US" sz="3200" dirty="0"/>
              <a:t>Added CE Metrics</a:t>
            </a:r>
          </a:p>
        </p:txBody>
      </p:sp>
      <p:sp>
        <p:nvSpPr>
          <p:cNvPr id="3" name="Content Placeholder 2" descr="This image outlines the additional Community Engagement data elements and metrics that will be added to the current Performance Indicators. Sub-metrics 9n, 9o, and 9p for eligibility and 10m, 10n, and 10o for ineligibility.">
            <a:extLst>
              <a:ext uri="{FF2B5EF4-FFF2-40B4-BE49-F238E27FC236}">
                <a16:creationId xmlns:a16="http://schemas.microsoft.com/office/drawing/2014/main" id="{6A489554-FCC3-850C-52A9-BD1F4B21509A}"/>
              </a:ext>
            </a:extLst>
          </p:cNvPr>
          <p:cNvSpPr>
            <a:spLocks noGrp="1"/>
          </p:cNvSpPr>
          <p:nvPr>
            <p:ph idx="1"/>
          </p:nvPr>
        </p:nvSpPr>
        <p:spPr>
          <a:xfrm>
            <a:off x="353961" y="953728"/>
            <a:ext cx="11838039" cy="5515897"/>
          </a:xfrm>
        </p:spPr>
        <p:txBody>
          <a:bodyPr>
            <a:normAutofit lnSpcReduction="10000"/>
          </a:bodyPr>
          <a:lstStyle/>
          <a:p>
            <a:pPr>
              <a:buFont typeface="Wingdings" panose="05000000000000000000" pitchFamily="2" charset="2"/>
              <a:buChar char="Ø"/>
            </a:pPr>
            <a:r>
              <a:rPr lang="en-US" dirty="0">
                <a:solidFill>
                  <a:srgbClr val="FF0000"/>
                </a:solidFill>
              </a:rPr>
              <a:t>9. Eligibility: By Community Engagement at Application </a:t>
            </a:r>
          </a:p>
          <a:p>
            <a:r>
              <a:rPr lang="en-US" sz="2400" dirty="0"/>
              <a:t>9n: Number of individuals determined eligible who are determined to be a specified excluded individual</a:t>
            </a:r>
          </a:p>
          <a:p>
            <a:r>
              <a:rPr lang="en-US" sz="2400" dirty="0"/>
              <a:t>9o: Number of individuals determined eligible who are applicable individuals and either demonstrated community engagement or were deemed to have demonstrated community engagement by meeting a mandatory exception.</a:t>
            </a:r>
          </a:p>
          <a:p>
            <a:r>
              <a:rPr lang="en-US" sz="2400" dirty="0"/>
              <a:t>9p: Number of individuals determined eligible who are applicable individuals and were deemed to have demonstrated community engagement by meeting a short-term hardship exception</a:t>
            </a:r>
          </a:p>
          <a:p>
            <a:pPr>
              <a:buFont typeface="Wingdings" panose="05000000000000000000" pitchFamily="2" charset="2"/>
              <a:buChar char="Ø"/>
            </a:pPr>
            <a:r>
              <a:rPr lang="en-US" dirty="0">
                <a:solidFill>
                  <a:srgbClr val="FF0000"/>
                </a:solidFill>
              </a:rPr>
              <a:t>10. Ineligibility: By Community Engagement at Application</a:t>
            </a:r>
          </a:p>
          <a:p>
            <a:r>
              <a:rPr lang="en-US" sz="2400" dirty="0"/>
              <a:t>10m: Number of individuals determined ineligible due to not meeting the community engagement requirement</a:t>
            </a:r>
          </a:p>
          <a:p>
            <a:r>
              <a:rPr lang="en-US" sz="2400" dirty="0"/>
              <a:t>10n: Number of individuals determined ineligible for procedural reasons</a:t>
            </a:r>
          </a:p>
          <a:p>
            <a:r>
              <a:rPr lang="en-US" sz="2400" dirty="0"/>
              <a:t>10o: Number of individuals determined ineligible for all other reasons</a:t>
            </a:r>
          </a:p>
        </p:txBody>
      </p:sp>
    </p:spTree>
    <p:extLst>
      <p:ext uri="{BB962C8B-B14F-4D97-AF65-F5344CB8AC3E}">
        <p14:creationId xmlns:p14="http://schemas.microsoft.com/office/powerpoint/2010/main" val="1484704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e image on the left side of the slide outlines the original Performance Indicators metrics currently available. ">
            <a:extLst>
              <a:ext uri="{FF2B5EF4-FFF2-40B4-BE49-F238E27FC236}">
                <a16:creationId xmlns:a16="http://schemas.microsoft.com/office/drawing/2014/main" id="{544B9C1E-9769-1D85-C19F-2A1DA90EB179}"/>
              </a:ext>
            </a:extLst>
          </p:cNvPr>
          <p:cNvPicPr>
            <a:picLocks noChangeAspect="1"/>
          </p:cNvPicPr>
          <p:nvPr/>
        </p:nvPicPr>
        <p:blipFill>
          <a:blip r:embed="rId2"/>
          <a:stretch>
            <a:fillRect/>
          </a:stretch>
        </p:blipFill>
        <p:spPr>
          <a:xfrm>
            <a:off x="212467" y="613775"/>
            <a:ext cx="4927853" cy="6062597"/>
          </a:xfrm>
          <a:prstGeom prst="rect">
            <a:avLst/>
          </a:prstGeom>
        </p:spPr>
      </p:pic>
      <p:sp>
        <p:nvSpPr>
          <p:cNvPr id="6" name="TextBox 5">
            <a:extLst>
              <a:ext uri="{FF2B5EF4-FFF2-40B4-BE49-F238E27FC236}">
                <a16:creationId xmlns:a16="http://schemas.microsoft.com/office/drawing/2014/main" id="{E0575F6A-0D5A-B8DE-73A6-7EA1A78C3720}"/>
              </a:ext>
            </a:extLst>
          </p:cNvPr>
          <p:cNvSpPr txBox="1"/>
          <p:nvPr/>
        </p:nvSpPr>
        <p:spPr>
          <a:xfrm>
            <a:off x="1046341" y="172720"/>
            <a:ext cx="3118981" cy="369332"/>
          </a:xfrm>
          <a:prstGeom prst="rect">
            <a:avLst/>
          </a:prstGeom>
          <a:noFill/>
        </p:spPr>
        <p:txBody>
          <a:bodyPr wrap="square" rtlCol="0">
            <a:spAutoFit/>
          </a:bodyPr>
          <a:lstStyle/>
          <a:p>
            <a:r>
              <a:rPr lang="en-US" dirty="0"/>
              <a:t>Current  PI Metrics</a:t>
            </a:r>
          </a:p>
        </p:txBody>
      </p:sp>
      <p:pic>
        <p:nvPicPr>
          <p:cNvPr id="12" name="Picture 11" descr="The image on the right side of the slide outlines the additional community engagement metrics that will be added when in the &quot;view&quot; format of the SDIS tool.">
            <a:extLst>
              <a:ext uri="{FF2B5EF4-FFF2-40B4-BE49-F238E27FC236}">
                <a16:creationId xmlns:a16="http://schemas.microsoft.com/office/drawing/2014/main" id="{C7B73D1A-7D05-81E1-3B69-E59A2E193371}"/>
              </a:ext>
            </a:extLst>
          </p:cNvPr>
          <p:cNvPicPr>
            <a:picLocks noChangeAspect="1"/>
          </p:cNvPicPr>
          <p:nvPr/>
        </p:nvPicPr>
        <p:blipFill>
          <a:blip r:embed="rId2"/>
          <a:stretch>
            <a:fillRect/>
          </a:stretch>
        </p:blipFill>
        <p:spPr>
          <a:xfrm>
            <a:off x="6095360" y="614749"/>
            <a:ext cx="5431647" cy="6006231"/>
          </a:xfrm>
          <a:prstGeom prst="rect">
            <a:avLst/>
          </a:prstGeom>
        </p:spPr>
      </p:pic>
      <p:sp>
        <p:nvSpPr>
          <p:cNvPr id="13" name="TextBox 12">
            <a:extLst>
              <a:ext uri="{FF2B5EF4-FFF2-40B4-BE49-F238E27FC236}">
                <a16:creationId xmlns:a16="http://schemas.microsoft.com/office/drawing/2014/main" id="{C3DD3C8E-7AB1-80BB-E450-C8DC5D484FDB}"/>
              </a:ext>
            </a:extLst>
          </p:cNvPr>
          <p:cNvSpPr txBox="1"/>
          <p:nvPr/>
        </p:nvSpPr>
        <p:spPr>
          <a:xfrm>
            <a:off x="5982887" y="157526"/>
            <a:ext cx="6400800" cy="369332"/>
          </a:xfrm>
          <a:prstGeom prst="rect">
            <a:avLst/>
          </a:prstGeom>
          <a:noFill/>
        </p:spPr>
        <p:txBody>
          <a:bodyPr wrap="square" rtlCol="0">
            <a:spAutoFit/>
          </a:bodyPr>
          <a:lstStyle/>
          <a:p>
            <a:r>
              <a:rPr lang="en-US" dirty="0"/>
              <a:t>Current PI Metrics &amp; Proposed Additional CE Metrics in </a:t>
            </a:r>
            <a:r>
              <a:rPr lang="en-US" dirty="0">
                <a:solidFill>
                  <a:srgbClr val="FF0000"/>
                </a:solidFill>
              </a:rPr>
              <a:t>red</a:t>
            </a:r>
          </a:p>
        </p:txBody>
      </p:sp>
      <p:sp>
        <p:nvSpPr>
          <p:cNvPr id="14" name="TextBox 13">
            <a:extLst>
              <a:ext uri="{FF2B5EF4-FFF2-40B4-BE49-F238E27FC236}">
                <a16:creationId xmlns:a16="http://schemas.microsoft.com/office/drawing/2014/main" id="{7F7B96A3-B3A8-E9D0-5A6B-0A4B2BF8ABE4}"/>
              </a:ext>
            </a:extLst>
          </p:cNvPr>
          <p:cNvSpPr txBox="1"/>
          <p:nvPr/>
        </p:nvSpPr>
        <p:spPr>
          <a:xfrm>
            <a:off x="9183287" y="4703313"/>
            <a:ext cx="2555309" cy="276999"/>
          </a:xfrm>
          <a:prstGeom prst="rect">
            <a:avLst/>
          </a:prstGeom>
          <a:noFill/>
        </p:spPr>
        <p:txBody>
          <a:bodyPr wrap="square" rtlCol="0">
            <a:spAutoFit/>
          </a:bodyPr>
          <a:lstStyle/>
          <a:p>
            <a:r>
              <a:rPr lang="en-US" sz="1200">
                <a:solidFill>
                  <a:srgbClr val="FF0000"/>
                </a:solidFill>
              </a:rPr>
              <a:t>Additional eligibility CE metrics</a:t>
            </a:r>
          </a:p>
        </p:txBody>
      </p:sp>
      <p:sp>
        <p:nvSpPr>
          <p:cNvPr id="15" name="TextBox 14">
            <a:extLst>
              <a:ext uri="{FF2B5EF4-FFF2-40B4-BE49-F238E27FC236}">
                <a16:creationId xmlns:a16="http://schemas.microsoft.com/office/drawing/2014/main" id="{F0E0F48E-F659-7A28-7D8A-13F8D2A9007C}"/>
              </a:ext>
            </a:extLst>
          </p:cNvPr>
          <p:cNvSpPr txBox="1"/>
          <p:nvPr/>
        </p:nvSpPr>
        <p:spPr>
          <a:xfrm>
            <a:off x="9131284" y="5252869"/>
            <a:ext cx="2404997" cy="276999"/>
          </a:xfrm>
          <a:prstGeom prst="rect">
            <a:avLst/>
          </a:prstGeom>
          <a:noFill/>
        </p:spPr>
        <p:txBody>
          <a:bodyPr wrap="square" rtlCol="0">
            <a:spAutoFit/>
          </a:bodyPr>
          <a:lstStyle/>
          <a:p>
            <a:r>
              <a:rPr lang="en-US" sz="1200">
                <a:solidFill>
                  <a:srgbClr val="FF0000"/>
                </a:solidFill>
              </a:rPr>
              <a:t>Additional ineligibility CE metrics</a:t>
            </a:r>
          </a:p>
        </p:txBody>
      </p:sp>
    </p:spTree>
    <p:extLst>
      <p:ext uri="{BB962C8B-B14F-4D97-AF65-F5344CB8AC3E}">
        <p14:creationId xmlns:p14="http://schemas.microsoft.com/office/powerpoint/2010/main" val="1010471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1189A-3A51-3941-1292-7086A9F5092C}"/>
              </a:ext>
            </a:extLst>
          </p:cNvPr>
          <p:cNvSpPr>
            <a:spLocks noGrp="1"/>
          </p:cNvSpPr>
          <p:nvPr>
            <p:ph type="title"/>
          </p:nvPr>
        </p:nvSpPr>
        <p:spPr>
          <a:xfrm>
            <a:off x="2879942" y="-212006"/>
            <a:ext cx="10515600" cy="962633"/>
          </a:xfrm>
        </p:spPr>
        <p:txBody>
          <a:bodyPr>
            <a:normAutofit/>
          </a:bodyPr>
          <a:lstStyle/>
          <a:p>
            <a:r>
              <a:rPr lang="en-US" sz="3200" dirty="0"/>
              <a:t>PI Metric # 1: Call Volume</a:t>
            </a:r>
          </a:p>
        </p:txBody>
      </p:sp>
      <p:pic>
        <p:nvPicPr>
          <p:cNvPr id="4" name="Picture 3" descr="The image outlines performance indicator number 1, call volume, with subindicators for submission of up to 10 individual call centers. ">
            <a:extLst>
              <a:ext uri="{FF2B5EF4-FFF2-40B4-BE49-F238E27FC236}">
                <a16:creationId xmlns:a16="http://schemas.microsoft.com/office/drawing/2014/main" id="{B8BF71FA-5AEB-B5BF-9184-C4F538D8A4EF}"/>
              </a:ext>
            </a:extLst>
          </p:cNvPr>
          <p:cNvPicPr>
            <a:picLocks noChangeAspect="1"/>
          </p:cNvPicPr>
          <p:nvPr/>
        </p:nvPicPr>
        <p:blipFill>
          <a:blip r:embed="rId2"/>
          <a:stretch>
            <a:fillRect/>
          </a:stretch>
        </p:blipFill>
        <p:spPr>
          <a:xfrm>
            <a:off x="275573" y="488516"/>
            <a:ext cx="9883035" cy="6369484"/>
          </a:xfrm>
          <a:prstGeom prst="rect">
            <a:avLst/>
          </a:prstGeom>
        </p:spPr>
      </p:pic>
    </p:spTree>
    <p:extLst>
      <p:ext uri="{BB962C8B-B14F-4D97-AF65-F5344CB8AC3E}">
        <p14:creationId xmlns:p14="http://schemas.microsoft.com/office/powerpoint/2010/main" val="3711290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E1DFF-5E1E-4AA0-8CF8-D48FADEA9143}"/>
              </a:ext>
            </a:extLst>
          </p:cNvPr>
          <p:cNvSpPr>
            <a:spLocks noGrp="1"/>
          </p:cNvSpPr>
          <p:nvPr>
            <p:ph type="title"/>
          </p:nvPr>
        </p:nvSpPr>
        <p:spPr>
          <a:xfrm>
            <a:off x="1676400" y="-394626"/>
            <a:ext cx="10515600" cy="1325563"/>
          </a:xfrm>
        </p:spPr>
        <p:txBody>
          <a:bodyPr>
            <a:normAutofit/>
          </a:bodyPr>
          <a:lstStyle/>
          <a:p>
            <a:r>
              <a:rPr lang="en-US" sz="3200" dirty="0"/>
              <a:t>PI Metric # 2: Call Center Wait Time</a:t>
            </a:r>
          </a:p>
        </p:txBody>
      </p:sp>
      <p:pic>
        <p:nvPicPr>
          <p:cNvPr id="4" name="Picture 3" descr="The image outlines performance indicator number 2, call center wait time, with subindicators for submission of up to 10 individual call centers wait time. ">
            <a:extLst>
              <a:ext uri="{FF2B5EF4-FFF2-40B4-BE49-F238E27FC236}">
                <a16:creationId xmlns:a16="http://schemas.microsoft.com/office/drawing/2014/main" id="{7D43E1C8-0DCE-B67B-A299-5E42B23FD896}"/>
              </a:ext>
            </a:extLst>
          </p:cNvPr>
          <p:cNvPicPr>
            <a:picLocks noChangeAspect="1"/>
          </p:cNvPicPr>
          <p:nvPr/>
        </p:nvPicPr>
        <p:blipFill>
          <a:blip r:embed="rId2"/>
          <a:stretch>
            <a:fillRect/>
          </a:stretch>
        </p:blipFill>
        <p:spPr>
          <a:xfrm>
            <a:off x="601249" y="513567"/>
            <a:ext cx="9720197" cy="6076277"/>
          </a:xfrm>
          <a:prstGeom prst="rect">
            <a:avLst/>
          </a:prstGeom>
        </p:spPr>
      </p:pic>
    </p:spTree>
    <p:extLst>
      <p:ext uri="{BB962C8B-B14F-4D97-AF65-F5344CB8AC3E}">
        <p14:creationId xmlns:p14="http://schemas.microsoft.com/office/powerpoint/2010/main" val="4102642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ADC75-1812-C8D0-B86D-8C3C6A8B8CC3}"/>
              </a:ext>
            </a:extLst>
          </p:cNvPr>
          <p:cNvSpPr>
            <a:spLocks noGrp="1"/>
          </p:cNvSpPr>
          <p:nvPr>
            <p:ph type="title"/>
          </p:nvPr>
        </p:nvSpPr>
        <p:spPr>
          <a:xfrm>
            <a:off x="1676400" y="-336333"/>
            <a:ext cx="10515600" cy="1325563"/>
          </a:xfrm>
        </p:spPr>
        <p:txBody>
          <a:bodyPr>
            <a:normAutofit/>
          </a:bodyPr>
          <a:lstStyle/>
          <a:p>
            <a:r>
              <a:rPr lang="en-US" sz="3200" dirty="0"/>
              <a:t>PI Metric # 3: Call Center Abandonment Rate</a:t>
            </a:r>
          </a:p>
        </p:txBody>
      </p:sp>
      <p:pic>
        <p:nvPicPr>
          <p:cNvPr id="4" name="Picture 3" descr="The image outlines performance indicator number 3, call center abandonment rate, with subindicators for submission of up to 10 individual call center abandonment rates. ">
            <a:extLst>
              <a:ext uri="{FF2B5EF4-FFF2-40B4-BE49-F238E27FC236}">
                <a16:creationId xmlns:a16="http://schemas.microsoft.com/office/drawing/2014/main" id="{A5B149CF-DF8B-0D36-33E5-5A53FEF99859}"/>
              </a:ext>
            </a:extLst>
          </p:cNvPr>
          <p:cNvPicPr>
            <a:picLocks noChangeAspect="1"/>
          </p:cNvPicPr>
          <p:nvPr/>
        </p:nvPicPr>
        <p:blipFill>
          <a:blip r:embed="rId2"/>
          <a:stretch>
            <a:fillRect/>
          </a:stretch>
        </p:blipFill>
        <p:spPr>
          <a:xfrm>
            <a:off x="877866" y="486875"/>
            <a:ext cx="9895561" cy="6250488"/>
          </a:xfrm>
          <a:prstGeom prst="rect">
            <a:avLst/>
          </a:prstGeom>
        </p:spPr>
      </p:pic>
    </p:spTree>
    <p:extLst>
      <p:ext uri="{BB962C8B-B14F-4D97-AF65-F5344CB8AC3E}">
        <p14:creationId xmlns:p14="http://schemas.microsoft.com/office/powerpoint/2010/main" val="9306935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file>

<file path=customXml/item2.xml><?xml version="1.0" encoding="utf-8"?>
<ct:contentTypeSchema xmlns:ct="http://schemas.microsoft.com/office/2006/metadata/contentType" xmlns:ma="http://schemas.microsoft.com/office/2006/metadata/properties/metaAttributes" ct:_="" ma:_="" ma:contentTypeName="Document" ma:contentTypeID="0x010100E654661EC58C1D44B6733FCA53D6F7CA" ma:contentTypeVersion="15" ma:contentTypeDescription="Create a new document." ma:contentTypeScope="" ma:versionID="05d39c257dab5720c93746b04ec655c2">
  <xsd:schema xmlns:xsd="http://www.w3.org/2001/XMLSchema" xmlns:xs="http://www.w3.org/2001/XMLSchema" xmlns:p="http://schemas.microsoft.com/office/2006/metadata/properties" xmlns:ns2="f9a67731-bf91-4b22-8845-da02009e5238" xmlns:ns3="4952e0ab-3107-446c-ab42-809a130af1dc" targetNamespace="http://schemas.microsoft.com/office/2006/metadata/properties" ma:root="true" ma:fieldsID="d1e1d0d935b54fb9a2d76e4e97079c4a" ns2:_="" ns3:_="">
    <xsd:import namespace="f9a67731-bf91-4b22-8845-da02009e5238"/>
    <xsd:import namespace="4952e0ab-3107-446c-ab42-809a130af1d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a67731-bf91-4b22-8845-da02009e52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descriptio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fieldId="{5cf76f15-5ced-4ddc-b409-7134ff3c332f}" ma:taxonomyMulti="true" ma:sspId="00000000-0000-0000-0000-000000000000" ma:termSetId="00000000-0000-0000-0000-000000000000" ma:anchorId="00000000-0000-0000-0000-000000000000" ma:open="fals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BillingMetadata" ma:index="1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952e0ab-3107-446c-ab42-809a130af1d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cc96c9bc-6878-44bf-9774-45b2226a3e75}" ma:internalName="TaxCatchAll" ma:showField="CatchAllData" ma:web="4952e0ab-3107-446c-ab42-809a130af1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4952e0ab-3107-446c-ab42-809a130af1dc" xsi:nil="true"/>
    <lcf76f155ced4ddcb4097134ff3c332f xmlns="f9a67731-bf91-4b22-8845-da02009e523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13849FC-F45D-45C7-9482-F0AFA2F02418}"/>
</file>

<file path=customXml/itemProps2.xml><?xml version="1.0" encoding="utf-8"?>
<ds:datastoreItem xmlns:ds="http://schemas.openxmlformats.org/officeDocument/2006/customXml" ds:itemID="{374339E7-F2C0-4DF6-84C6-0F8E8A6EEDEC}"/>
</file>

<file path=customXml/itemProps3.xml><?xml version="1.0" encoding="utf-8"?>
<ds:datastoreItem xmlns:ds="http://schemas.openxmlformats.org/officeDocument/2006/customXml" ds:itemID="{51EB3DDE-2485-49FE-BC2A-3558D0251A75}"/>
</file>

<file path=customXml/itemProps4.xml><?xml version="1.0" encoding="utf-8"?>
<ds:datastoreItem xmlns:ds="http://schemas.openxmlformats.org/officeDocument/2006/customXml" ds:itemID="{DCE9A6B2-B326-44EB-8C91-638BB9993048}"/>
</file>

<file path=docProps/app.xml><?xml version="1.0" encoding="utf-8"?>
<Properties xmlns="http://schemas.openxmlformats.org/officeDocument/2006/extended-properties" xmlns:vt="http://schemas.openxmlformats.org/officeDocument/2006/docPropsVTypes">
  <TotalTime>147</TotalTime>
  <Words>708</Words>
  <Application>Microsoft Office PowerPoint</Application>
  <PresentationFormat>Widescreen</PresentationFormat>
  <Paragraphs>51</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Data Collection Instrument Name: State Data Information System (SDIS)</vt:lpstr>
      <vt:lpstr>Name of Data Collected: Medicaid and CHIP Performance Indicators</vt:lpstr>
      <vt:lpstr>Current Performance Indicator (PI) Metrics Collected</vt:lpstr>
      <vt:lpstr>Added PI CE Metrics Mock-up for SDIS Tool. In red</vt:lpstr>
      <vt:lpstr>Added CE Metrics</vt:lpstr>
      <vt:lpstr>PowerPoint Presentation</vt:lpstr>
      <vt:lpstr>PI Metric # 1: Call Volume</vt:lpstr>
      <vt:lpstr>PI Metric # 2: Call Center Wait Time</vt:lpstr>
      <vt:lpstr>PI Metric # 3: Call Center Abandonment Rate</vt:lpstr>
      <vt:lpstr>PI Metric # 4: Currently not collected</vt:lpstr>
      <vt:lpstr>PI Metric # 5: Number of Applications Received</vt:lpstr>
      <vt:lpstr>PI Metrics # 6: Number of Electronic Accounts Transferred </vt:lpstr>
      <vt:lpstr>PI Metric # 7: Number of Renewals</vt:lpstr>
      <vt:lpstr>PI Metric # 8: Total Enrollment </vt:lpstr>
      <vt:lpstr>PowerPoint Presentation</vt:lpstr>
      <vt:lpstr>PowerPoint Presentation</vt:lpstr>
      <vt:lpstr>PI Metric # 11: Total Number of Pending Applications/Redeterminations</vt:lpstr>
      <vt:lpstr>PI Metric # 12: Processing Time for Determinations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Ewane, Mokube (CMS/CMCS)</dc:creator>
  <cp:lastModifiedBy>Ewane, Mokube (CMS/CMCS)</cp:lastModifiedBy>
  <cp:revision>144</cp:revision>
  <dcterms:created xsi:type="dcterms:W3CDTF">2026-04-16T13:33:40Z</dcterms:created>
  <dcterms:modified xsi:type="dcterms:W3CDTF">2026-05-12T18:12:21Z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0x010100E654661EC58C1D44B6733FCA53D6F7CA</vt:lpwstr>
  </property>
  <property fmtid="{D5CDD505-2E9C-101B-9397-08002B2CF9AE}" pid="3" name="_dlc_DocIdItemGuid">
    <vt:lpwstr>347ab46e-63f6-43fc-aaee-3ad6b8201fb8</vt:lpwstr>
  </property>
  <property fmtid="{D5CDD505-2E9C-101B-9397-08002B2CF9AE}" pid="4" name="Order">
    <vt:r8>1147700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TemplateUrl">
    <vt:lpwstr/>
  </property>
  <property fmtid="{D5CDD505-2E9C-101B-9397-08002B2CF9AE}" pid="11" name="ComplianceAssetId">
    <vt:lpwstr/>
  </property>
  <property fmtid="{D5CDD505-2E9C-101B-9397-08002B2CF9AE}" pid="12" name="_ExtendedDescription">
    <vt:lpwstr/>
  </property>
  <property fmtid="{D5CDD505-2E9C-101B-9397-08002B2CF9AE}" pid="13" name="MediaServiceImageTags">
    <vt:lpwstr/>
  </property>
</Properties>
</file>